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95"/>
  </p:notesMasterIdLst>
  <p:sldIdLst>
    <p:sldId id="256" r:id="rId2"/>
    <p:sldId id="343" r:id="rId3"/>
    <p:sldId id="344" r:id="rId4"/>
    <p:sldId id="345" r:id="rId5"/>
    <p:sldId id="270" r:id="rId6"/>
    <p:sldId id="272" r:id="rId7"/>
    <p:sldId id="271" r:id="rId8"/>
    <p:sldId id="322" r:id="rId9"/>
    <p:sldId id="323" r:id="rId10"/>
    <p:sldId id="324" r:id="rId11"/>
    <p:sldId id="363" r:id="rId12"/>
    <p:sldId id="364" r:id="rId13"/>
    <p:sldId id="264" r:id="rId14"/>
    <p:sldId id="257" r:id="rId15"/>
    <p:sldId id="259" r:id="rId16"/>
    <p:sldId id="321" r:id="rId17"/>
    <p:sldId id="260" r:id="rId18"/>
    <p:sldId id="365" r:id="rId19"/>
    <p:sldId id="267" r:id="rId20"/>
    <p:sldId id="265" r:id="rId21"/>
    <p:sldId id="325" r:id="rId22"/>
    <p:sldId id="295" r:id="rId23"/>
    <p:sldId id="269" r:id="rId24"/>
    <p:sldId id="281" r:id="rId25"/>
    <p:sldId id="329" r:id="rId26"/>
    <p:sldId id="332" r:id="rId27"/>
    <p:sldId id="330" r:id="rId28"/>
    <p:sldId id="331" r:id="rId29"/>
    <p:sldId id="338" r:id="rId30"/>
    <p:sldId id="282" r:id="rId31"/>
    <p:sldId id="367" r:id="rId32"/>
    <p:sldId id="262" r:id="rId33"/>
    <p:sldId id="273" r:id="rId34"/>
    <p:sldId id="274" r:id="rId35"/>
    <p:sldId id="275" r:id="rId36"/>
    <p:sldId id="277" r:id="rId37"/>
    <p:sldId id="279" r:id="rId38"/>
    <p:sldId id="285" r:id="rId39"/>
    <p:sldId id="276" r:id="rId40"/>
    <p:sldId id="284" r:id="rId41"/>
    <p:sldId id="278" r:id="rId42"/>
    <p:sldId id="280" r:id="rId43"/>
    <p:sldId id="283" r:id="rId44"/>
    <p:sldId id="368" r:id="rId45"/>
    <p:sldId id="263" r:id="rId46"/>
    <p:sldId id="289" r:id="rId47"/>
    <p:sldId id="377" r:id="rId48"/>
    <p:sldId id="313" r:id="rId49"/>
    <p:sldId id="358" r:id="rId50"/>
    <p:sldId id="369" r:id="rId51"/>
    <p:sldId id="302" r:id="rId52"/>
    <p:sldId id="293" r:id="rId53"/>
    <p:sldId id="303" r:id="rId54"/>
    <p:sldId id="306" r:id="rId55"/>
    <p:sldId id="307" r:id="rId56"/>
    <p:sldId id="304" r:id="rId57"/>
    <p:sldId id="310" r:id="rId58"/>
    <p:sldId id="298" r:id="rId59"/>
    <p:sldId id="488" r:id="rId60"/>
    <p:sldId id="489" r:id="rId61"/>
    <p:sldId id="311" r:id="rId62"/>
    <p:sldId id="297" r:id="rId63"/>
    <p:sldId id="296" r:id="rId64"/>
    <p:sldId id="357" r:id="rId65"/>
    <p:sldId id="356" r:id="rId66"/>
    <p:sldId id="312" r:id="rId67"/>
    <p:sldId id="299" r:id="rId68"/>
    <p:sldId id="301" r:id="rId69"/>
    <p:sldId id="294" r:id="rId70"/>
    <p:sldId id="305" r:id="rId71"/>
    <p:sldId id="290" r:id="rId72"/>
    <p:sldId id="352" r:id="rId73"/>
    <p:sldId id="366" r:id="rId74"/>
    <p:sldId id="316" r:id="rId75"/>
    <p:sldId id="317" r:id="rId76"/>
    <p:sldId id="292" r:id="rId77"/>
    <p:sldId id="315" r:id="rId78"/>
    <p:sldId id="268" r:id="rId79"/>
    <p:sldId id="314" r:id="rId80"/>
    <p:sldId id="337" r:id="rId81"/>
    <p:sldId id="336" r:id="rId82"/>
    <p:sldId id="334" r:id="rId83"/>
    <p:sldId id="335" r:id="rId84"/>
    <p:sldId id="327" r:id="rId85"/>
    <p:sldId id="340" r:id="rId86"/>
    <p:sldId id="326" r:id="rId87"/>
    <p:sldId id="380" r:id="rId88"/>
    <p:sldId id="353" r:id="rId89"/>
    <p:sldId id="355" r:id="rId90"/>
    <p:sldId id="397" r:id="rId91"/>
    <p:sldId id="398" r:id="rId92"/>
    <p:sldId id="399" r:id="rId93"/>
    <p:sldId id="490" r:id="rId9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Inconsolata" panose="00000509000000000000" pitchFamily="49" charset="0"/>
      <p:regular r:id="rId107"/>
      <p:bold r:id="rId10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05.07.2022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7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  <a:p>
            <a:endParaRPr lang="de-DE" dirty="0"/>
          </a:p>
          <a:p>
            <a:r>
              <a:rPr lang="de-DE" dirty="0"/>
              <a:t>Problem mit </a:t>
            </a:r>
            <a:r>
              <a:rPr lang="de-DE" dirty="0" err="1"/>
              <a:t>latex</a:t>
            </a:r>
            <a:r>
              <a:rPr lang="de-DE" dirty="0"/>
              <a:t>: https://tex.stackexchange.com/questions/125274/error-font-ts1-zi4r-at-540-not-found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6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0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17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20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87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„Who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639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NAG in </a:t>
            </a:r>
            <a:r>
              <a:rPr lang="de-DE" dirty="0" err="1"/>
              <a:t>rtmpt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97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report </a:t>
            </a:r>
            <a:r>
              <a:rPr lang="de-DE" dirty="0" err="1"/>
              <a:t>show</a:t>
            </a:r>
            <a:r>
              <a:rPr lang="de-DE" dirty="0"/>
              <a:t> „CRAN </a:t>
            </a:r>
            <a:r>
              <a:rPr lang="de-DE" dirty="0" err="1"/>
              <a:t>Rcpp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71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3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 not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12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32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Linux and Mac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terminal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32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Rstudio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7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cran.r-project.org/bin/windows/Rtools/rtools40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apple.com/ca/app/xcode/id497799835?mt=1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exts.pdf" TargetMode="External"/><Relationship Id="rId2" Type="http://schemas.openxmlformats.org/officeDocument/2006/relationships/hyperlink" Target="https://cran.r-project.org/doc/manuals/R-ex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.wu.ac.at/6395/1/RJ-2012-009.pdf" TargetMode="External"/><Relationship Id="rId2" Type="http://schemas.openxmlformats.org/officeDocument/2006/relationships/hyperlink" Target="https://r-pkg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cran.r-project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bin/windows/base/howto-R-4.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doc/manuals/r-release/R-exts.html#Package-structu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exts.html#Licen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man.html#text-formatting" TargetMode="External"/><Relationship Id="rId2" Type="http://schemas.openxmlformats.org/officeDocument/2006/relationships/hyperlink" Target="https://cran.r-project.org/doc/manuals/R-exts.html#Marking-tex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doc/manuals/R-exts.html#Writing-R-documentation-fil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-pkgs.org/r-cmd-chec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consolata#standard-styles" TargetMode="External"/><Relationship Id="rId2" Type="http://schemas.openxmlformats.org/officeDocument/2006/relationships/hyperlink" Target="https://miktex.org/download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5B7D12A-9C9F-429C-82B3-87AB134753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6650"/>
          </a:xfrm>
        </p:spPr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altLang="de-DE" dirty="0" err="1"/>
              <a:t>basics</a:t>
            </a:r>
            <a:endParaRPr lang="de-DE" altLang="de-DE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30D78F8-4703-499F-B38F-1F14DFF751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1963"/>
            <a:ext cx="4679950" cy="1135062"/>
          </a:xfrm>
        </p:spPr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FBE05-40D6-4983-9FC3-3E598F6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2184C-A3F2-40FC-9916-79596525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Rtools4.0 (</a:t>
            </a:r>
            <a:r>
              <a:rPr lang="de-DE" dirty="0" err="1"/>
              <a:t>for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4.0.0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4.1.3</a:t>
            </a:r>
            <a:r>
              <a:rPr lang="de-DE" dirty="0"/>
              <a:t>):</a:t>
            </a:r>
          </a:p>
          <a:p>
            <a:pPr lvl="2"/>
            <a:r>
              <a:rPr lang="de-DE" dirty="0">
                <a:hlinkClick r:id="rId2"/>
              </a:rPr>
              <a:t>https://cran.r-project.org/bin/windows/Rtools/rtools40.html</a:t>
            </a:r>
            <a:endParaRPr lang="de-DE" dirty="0"/>
          </a:p>
          <a:p>
            <a:pPr lvl="3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endParaRPr lang="de-DE" dirty="0"/>
          </a:p>
          <a:p>
            <a:pPr lvl="1"/>
            <a:r>
              <a:rPr lang="de-DE" dirty="0"/>
              <a:t>Rtools4.2 (</a:t>
            </a:r>
            <a:r>
              <a:rPr lang="de-DE" dirty="0" err="1"/>
              <a:t>for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&gt;= 4.2.0</a:t>
            </a:r>
            <a:r>
              <a:rPr lang="de-DE" dirty="0"/>
              <a:t>):</a:t>
            </a:r>
          </a:p>
          <a:p>
            <a:pPr lvl="2"/>
            <a:r>
              <a:rPr lang="de-DE" dirty="0">
                <a:hlinkClick r:id="rId3"/>
              </a:rPr>
              <a:t>https://cran.r-project.org/bin/windows/Rtools/rtools42/rtools.html</a:t>
            </a:r>
            <a:endParaRPr lang="de-DE" dirty="0"/>
          </a:p>
          <a:p>
            <a:pPr lvl="3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856EC-6679-487D-811C-7E4A59787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55C5A-7DD4-4A6C-ABEE-5A18F4E6EA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200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4FF4713-A867-4211-8651-C4A19D62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macOS</a:t>
            </a:r>
            <a:r>
              <a:rPr lang="de-DE" dirty="0"/>
              <a:t> Setup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31A2948-918F-455E-8128-13F70D7A9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A408-5C72-47E9-9EE4-3B8717F0E2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5A6F86-65D1-4EA1-8180-6B8DD66EC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7617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EC33F1A-BB57-4062-802D-F841C706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9F9D4F-8625-4E73-AD60-E11AA98D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Xcode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current release of full </a:t>
            </a:r>
            <a:r>
              <a:rPr lang="en-US" dirty="0" err="1">
                <a:latin typeface="Consolas" panose="020B0609020204030204" pitchFamily="49" charset="0"/>
              </a:rPr>
              <a:t>Xcode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https://apps.apple.com/ca/app/xcode/id497799835?mt=12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8D24E6-EEAA-4157-BAC2-545972E9A5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7AC793-57F2-44B8-BAF6-500A2E57B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8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0E9C3-D718-4AA9-A72E-20ADBF25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Main </a:t>
            </a:r>
            <a:r>
              <a:rPr lang="de-DE" cap="none" dirty="0" err="1"/>
              <a:t>Literature</a:t>
            </a:r>
            <a:endParaRPr lang="de-DE" cap="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64A954-DF91-4525-9DDD-C23E9C4F7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38FA6C-532C-4B8B-9F06-B51CACAE90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489575-F74D-4D28-934B-6578C39CF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483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0AD32B-7956-4C41-9328-E888FFAF7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Most </a:t>
            </a:r>
            <a:r>
              <a:rPr lang="de-DE" altLang="de-DE" dirty="0" err="1"/>
              <a:t>important</a:t>
            </a:r>
            <a:r>
              <a:rPr lang="de-DE" altLang="de-DE" dirty="0"/>
              <a:t> </a:t>
            </a:r>
            <a:r>
              <a:rPr lang="de-DE" altLang="de-DE" dirty="0" err="1"/>
              <a:t>literature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266020E-0E4F-4FE6-AC18-A7A208D52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altLang="de-DE" dirty="0"/>
              <a:t>Writing R </a:t>
            </a:r>
            <a:r>
              <a:rPr lang="de-DE" altLang="de-DE" dirty="0" err="1"/>
              <a:t>extensions</a:t>
            </a:r>
            <a:r>
              <a:rPr lang="de-DE" altLang="de-DE" dirty="0"/>
              <a:t> (</a:t>
            </a:r>
            <a:r>
              <a:rPr lang="de-DE" altLang="de-DE" dirty="0">
                <a:solidFill>
                  <a:schemeClr val="accent1">
                    <a:lumMod val="50000"/>
                  </a:schemeClr>
                </a:solidFill>
              </a:rPr>
              <a:t>WRE</a:t>
            </a:r>
            <a:r>
              <a:rPr lang="de-DE" altLang="de-DE" dirty="0"/>
              <a:t>) </a:t>
            </a:r>
            <a:r>
              <a:rPr lang="de-DE" altLang="de-DE" dirty="0" err="1"/>
              <a:t>manual</a:t>
            </a:r>
            <a:r>
              <a:rPr lang="de-DE" alt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altLang="de-DE" sz="1800" dirty="0">
                <a:solidFill>
                  <a:srgbClr val="C00000"/>
                </a:solidFill>
              </a:rPr>
              <a:t>Main source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writing</a:t>
            </a:r>
            <a:r>
              <a:rPr lang="de-DE" altLang="de-DE" sz="1800" dirty="0"/>
              <a:t> R-</a:t>
            </a:r>
            <a:r>
              <a:rPr lang="de-DE" altLang="de-DE" sz="1800" dirty="0" err="1"/>
              <a:t>packages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dirty="0" err="1">
                <a:sym typeface="Wingdings" panose="05000000000000000000" pitchFamily="2" charset="2"/>
              </a:rPr>
              <a:t>the</a:t>
            </a:r>
            <a:r>
              <a:rPr lang="de-DE" altLang="de-DE" dirty="0">
                <a:sym typeface="Wingdings" panose="05000000000000000000" pitchFamily="2" charset="2"/>
              </a:rPr>
              <a:t> </a:t>
            </a:r>
            <a:r>
              <a:rPr lang="de-DE" altLang="de-DE" dirty="0" err="1">
                <a:sym typeface="Wingdings" panose="05000000000000000000" pitchFamily="2" charset="2"/>
              </a:rPr>
              <a:t>standard</a:t>
            </a:r>
            <a:endParaRPr lang="de-DE" altLang="de-DE" sz="1800" dirty="0"/>
          </a:p>
          <a:p>
            <a:pPr lvl="1"/>
            <a:r>
              <a:rPr lang="de-DE" altLang="de-DE" sz="1800" dirty="0" err="1"/>
              <a:t>html</a:t>
            </a:r>
            <a:r>
              <a:rPr lang="de-DE" altLang="de-DE" sz="1800" dirty="0"/>
              <a:t>: </a:t>
            </a:r>
            <a:r>
              <a:rPr lang="de-DE" altLang="de-DE" sz="1800" dirty="0">
                <a:hlinkClick r:id="rId2"/>
              </a:rPr>
              <a:t>https://cran.r-project.org/doc/manuals/R-exts.html</a:t>
            </a:r>
            <a:endParaRPr lang="de-DE" altLang="de-DE" sz="1800" dirty="0"/>
          </a:p>
          <a:p>
            <a:pPr lvl="1"/>
            <a:r>
              <a:rPr lang="de-DE" altLang="de-DE" sz="1800" dirty="0" err="1"/>
              <a:t>pdf</a:t>
            </a:r>
            <a:r>
              <a:rPr lang="de-DE" altLang="de-DE" sz="1800" dirty="0"/>
              <a:t>: </a:t>
            </a:r>
            <a:r>
              <a:rPr lang="de-DE" altLang="de-DE" sz="1800" dirty="0">
                <a:hlinkClick r:id="rId3"/>
              </a:rPr>
              <a:t>https://cran.r-project.org/doc/manuals/R-exts.pdf</a:t>
            </a:r>
            <a:endParaRPr lang="de-DE" altLang="de-DE" sz="1800" dirty="0"/>
          </a:p>
          <a:p>
            <a:pPr lvl="1"/>
            <a:endParaRPr lang="de-DE" altLang="de-DE" dirty="0"/>
          </a:p>
          <a:p>
            <a:pPr marL="68400" indent="0">
              <a:buNone/>
            </a:pPr>
            <a:r>
              <a:rPr lang="de-DE" altLang="de-DE" dirty="0" err="1"/>
              <a:t>Whenever</a:t>
            </a:r>
            <a:r>
              <a:rPr lang="de-DE" altLang="de-DE" dirty="0"/>
              <a:t> in </a:t>
            </a:r>
            <a:r>
              <a:rPr lang="de-DE" altLang="de-DE" dirty="0" err="1"/>
              <a:t>doubt</a:t>
            </a:r>
            <a:r>
              <a:rPr lang="de-DE" altLang="de-DE" dirty="0"/>
              <a:t> </a:t>
            </a:r>
            <a:r>
              <a:rPr lang="de-DE" altLang="de-DE" dirty="0" err="1"/>
              <a:t>look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in WRE!</a:t>
            </a:r>
          </a:p>
          <a:p>
            <a:pPr lvl="1"/>
            <a:endParaRPr lang="de-DE" alt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E6811CA-3B21-4D03-A3E5-55E89AC094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68FD83-98DF-4093-825F-CA81A413F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  <p:pic>
        <p:nvPicPr>
          <p:cNvPr id="6" name="Grafik 5" descr="Bücher">
            <a:extLst>
              <a:ext uri="{FF2B5EF4-FFF2-40B4-BE49-F238E27FC236}">
                <a16:creationId xmlns:a16="http://schemas.microsoft.com/office/drawing/2014/main" id="{1CF290BE-1C58-4A84-B9B5-B252A4CCD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6474F-2844-43C9-A343-ABC0DCB7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002A9-9442-44BC-90FB-D7894909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altLang="de-DE" dirty="0"/>
              <a:t>R-</a:t>
            </a:r>
            <a:r>
              <a:rPr lang="de-DE" altLang="de-DE" dirty="0" err="1"/>
              <a:t>packages</a:t>
            </a:r>
            <a:r>
              <a:rPr lang="de-DE" altLang="de-DE" dirty="0"/>
              <a:t>:</a:t>
            </a:r>
          </a:p>
          <a:p>
            <a:pPr lvl="1"/>
            <a:r>
              <a:rPr lang="de-DE" altLang="de-DE" dirty="0"/>
              <a:t>Book </a:t>
            </a:r>
            <a:r>
              <a:rPr lang="de-DE" altLang="de-DE" dirty="0" err="1"/>
              <a:t>of</a:t>
            </a:r>
            <a:r>
              <a:rPr lang="de-DE" altLang="de-DE" dirty="0"/>
              <a:t> Hadley </a:t>
            </a:r>
            <a:r>
              <a:rPr lang="de-DE" altLang="de-DE" dirty="0" err="1"/>
              <a:t>Wickham</a:t>
            </a:r>
            <a:r>
              <a:rPr lang="de-DE" altLang="de-DE" dirty="0"/>
              <a:t> and Jenny Bryan, open </a:t>
            </a:r>
            <a:r>
              <a:rPr lang="de-DE" altLang="de-DE" dirty="0" err="1"/>
              <a:t>available</a:t>
            </a:r>
            <a:r>
              <a:rPr lang="de-DE" altLang="de-DE" dirty="0"/>
              <a:t> at </a:t>
            </a:r>
            <a:r>
              <a:rPr lang="de-DE" altLang="de-DE" dirty="0">
                <a:hlinkClick r:id="rId2"/>
              </a:rPr>
              <a:t>https://r-pkgs.org/</a:t>
            </a:r>
            <a:endParaRPr lang="de-DE" altLang="de-DE" dirty="0"/>
          </a:p>
          <a:p>
            <a:pPr marL="182562" indent="0">
              <a:buNone/>
            </a:pPr>
            <a:r>
              <a:rPr lang="de-DE" altLang="de-DE" dirty="0"/>
              <a:t>Who </a:t>
            </a:r>
            <a:r>
              <a:rPr lang="de-DE" altLang="de-DE" dirty="0" err="1"/>
              <a:t>did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?</a:t>
            </a:r>
          </a:p>
          <a:p>
            <a:pPr lvl="1"/>
            <a:r>
              <a:rPr lang="de-DE" altLang="de-DE" dirty="0"/>
              <a:t>Paper </a:t>
            </a:r>
            <a:r>
              <a:rPr lang="de-DE" altLang="de-DE" dirty="0" err="1"/>
              <a:t>about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roles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people</a:t>
            </a:r>
            <a:r>
              <a:rPr lang="de-DE" altLang="de-DE" dirty="0"/>
              <a:t> </a:t>
            </a:r>
            <a:r>
              <a:rPr lang="de-DE" altLang="de-DE" dirty="0" err="1"/>
              <a:t>who</a:t>
            </a:r>
            <a:r>
              <a:rPr lang="de-DE" altLang="de-DE" dirty="0"/>
              <a:t> </a:t>
            </a:r>
            <a:r>
              <a:rPr lang="de-DE" altLang="de-DE" dirty="0" err="1"/>
              <a:t>contributed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package</a:t>
            </a:r>
            <a:endParaRPr lang="de-DE" altLang="de-DE" dirty="0"/>
          </a:p>
          <a:p>
            <a:pPr lvl="1"/>
            <a:r>
              <a:rPr lang="de-DE" altLang="de-DE" dirty="0" err="1"/>
              <a:t>pdf</a:t>
            </a:r>
            <a:r>
              <a:rPr lang="de-DE" altLang="de-DE" dirty="0"/>
              <a:t>: </a:t>
            </a:r>
            <a:r>
              <a:rPr lang="de-DE" altLang="de-DE" dirty="0">
                <a:hlinkClick r:id="rId3"/>
              </a:rPr>
              <a:t>https://epub.wu.ac.at/6395/1/RJ-2012-009.pdf</a:t>
            </a:r>
            <a:endParaRPr lang="de-DE" dirty="0"/>
          </a:p>
          <a:p>
            <a:pPr marL="182562" indent="0">
              <a:buNone/>
            </a:pPr>
            <a:r>
              <a:rPr lang="de-DE" dirty="0"/>
              <a:t>All </a:t>
            </a:r>
            <a:r>
              <a:rPr lang="de-DE" dirty="0" err="1"/>
              <a:t>about</a:t>
            </a:r>
            <a:r>
              <a:rPr lang="de-DE" dirty="0"/>
              <a:t> R:</a:t>
            </a:r>
          </a:p>
          <a:p>
            <a:pPr lvl="1"/>
            <a:r>
              <a:rPr lang="de-DE" sz="1800" dirty="0">
                <a:hlinkClick r:id="rId4"/>
              </a:rPr>
              <a:t>https://cran.r-project.org/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Manuals (</a:t>
            </a:r>
            <a:r>
              <a:rPr lang="de-DE" sz="1800" dirty="0" err="1">
                <a:sym typeface="Wingdings" panose="05000000000000000000" pitchFamily="2" charset="2"/>
              </a:rPr>
              <a:t>bottom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left</a:t>
            </a:r>
            <a:r>
              <a:rPr lang="de-DE" sz="1800" dirty="0">
                <a:sym typeface="Wingdings" panose="05000000000000000000" pitchFamily="2" charset="2"/>
              </a:rPr>
              <a:t>)</a:t>
            </a:r>
            <a:endParaRPr lang="de-DE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6828F5-86AD-4750-AEBB-ED7733C8FF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3C3FC-C82A-46EA-8177-7BACCAFB9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6" name="Grafik 5" descr="Bücher">
            <a:extLst>
              <a:ext uri="{FF2B5EF4-FFF2-40B4-BE49-F238E27FC236}">
                <a16:creationId xmlns:a16="http://schemas.microsoft.com/office/drawing/2014/main" id="{847D2EC1-A108-4304-8391-14B0356E8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0C914-5423-4FC5-AF40-BF03DF08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7DBBB-B0CF-4BC3-9A6D-E507A8C7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Windows:</a:t>
            </a:r>
          </a:p>
          <a:p>
            <a:pPr lvl="1"/>
            <a:r>
              <a:rPr lang="de-DE" dirty="0">
                <a:hlinkClick r:id="rId2"/>
              </a:rPr>
              <a:t>https://cran.r-project.org/bin/windows/base/howto-R-4.2.html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0728BE-F517-4364-850E-606A905070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F95DD-49A8-424C-B668-55F66E04F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252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93E229-653D-41C1-8E7E-6E15CDC0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Structure</a:t>
            </a:r>
            <a:r>
              <a:rPr lang="de-DE" cap="none" dirty="0"/>
              <a:t> </a:t>
            </a:r>
            <a:r>
              <a:rPr lang="de-DE" cap="none" dirty="0" err="1"/>
              <a:t>of</a:t>
            </a:r>
            <a:r>
              <a:rPr lang="de-DE" cap="none" dirty="0"/>
              <a:t> R-</a:t>
            </a:r>
            <a:r>
              <a:rPr lang="de-DE" cap="none" dirty="0" err="1"/>
              <a:t>packages</a:t>
            </a:r>
            <a:endParaRPr lang="de-DE" cap="non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896798-1759-42FC-B230-80637486F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6EACA5-5A19-41EE-88F7-A5CC7DDBC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04DF8-DDC3-49D7-A135-3CC64906E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234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13C2ED-DEF9-4AA2-8ED9-1BD3884F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153FE3-FD35-4E05-9AFF-C3B78FF4A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optional?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skeleton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58FBE7-9C0C-4AA7-9BCE-5639440A15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684AD-886D-4219-8F45-99CB4A104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116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7F5A8-2BD6-4B62-96F7-D2ED4C36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BA7B443-2FDA-4138-88D0-D15C44D4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B718F24E-8B0B-4837-8F3D-C663FC51BE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man/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demo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po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tools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0" indent="0">
              <a:spcBef>
                <a:spcPts val="432"/>
              </a:spcBef>
              <a:buSzPct val="140000"/>
              <a:buNone/>
            </a:pPr>
            <a:r>
              <a:rPr lang="de-DE" sz="18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spcBef>
                <a:spcPts val="0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sz="1800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6F9B93A1-F58E-47E3-BD36-DA0999FF0D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INDEX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configure</a:t>
            </a: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cleanup</a:t>
            </a: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LICENSE </a:t>
            </a:r>
            <a:r>
              <a:rPr lang="de-DE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LICENCE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NEWS</a:t>
            </a:r>
          </a:p>
          <a:p>
            <a:pPr marL="182562" indent="0">
              <a:buNone/>
            </a:pPr>
            <a:endParaRPr lang="de-DE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18B3B3-0ECE-40C0-849B-3AB620031CCA}"/>
              </a:ext>
            </a:extLst>
          </p:cNvPr>
          <p:cNvSpPr txBox="1"/>
          <p:nvPr/>
        </p:nvSpPr>
        <p:spPr>
          <a:xfrm>
            <a:off x="5499568" y="699542"/>
            <a:ext cx="1975221" cy="461665"/>
          </a:xfrm>
          <a:prstGeom prst="rect">
            <a:avLst/>
          </a:prstGeom>
          <a:noFill/>
          <a:ln>
            <a:solidFill>
              <a:srgbClr val="7BBABA"/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C00000"/>
                </a:solidFill>
              </a:rPr>
              <a:t>mandatory</a:t>
            </a:r>
            <a:r>
              <a:rPr lang="de-DE" sz="1200" dirty="0">
                <a:solidFill>
                  <a:srgbClr val="C00000"/>
                </a:solidFill>
              </a:rPr>
              <a:t> </a:t>
            </a:r>
            <a:r>
              <a:rPr lang="de-DE" sz="1200" dirty="0" err="1">
                <a:solidFill>
                  <a:srgbClr val="C00000"/>
                </a:solidFill>
              </a:rPr>
              <a:t>files</a:t>
            </a:r>
            <a:r>
              <a:rPr lang="de-DE" sz="1200" dirty="0">
                <a:solidFill>
                  <a:srgbClr val="C00000"/>
                </a:solidFill>
              </a:rPr>
              <a:t>/</a:t>
            </a:r>
            <a:r>
              <a:rPr lang="de-DE" sz="1200" dirty="0" err="1">
                <a:solidFill>
                  <a:srgbClr val="C00000"/>
                </a:solidFill>
              </a:rPr>
              <a:t>directories</a:t>
            </a:r>
            <a:endParaRPr lang="de-DE" sz="1200" dirty="0">
              <a:solidFill>
                <a:srgbClr val="C00000"/>
              </a:solidFill>
            </a:endParaRPr>
          </a:p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optional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files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directories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33793-FACB-48E7-AC0E-88A3E0EEFB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97AAF1-AF4C-4A5C-9270-F9E7775BF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A5AC93-E6CB-49E3-9633-2843185A0DD8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907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38A20E-67EB-4F01-8423-7E9A3212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1AE5838-A97E-4EA5-8E52-7AA2811C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C35C9-FF78-405C-8DC2-C98B2FF9A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8BAB79-901F-4DA3-A8F7-3AF7D60AC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408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8DBD0B1-E1FA-4657-83EE-1527841B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restrictions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C53334-3DD3-4CEC-B40D-CAF18583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None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subfolders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demo</a:t>
            </a:r>
            <a:r>
              <a:rPr lang="de-DE" dirty="0"/>
              <a:t>, etc.)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empty</a:t>
            </a:r>
            <a:endParaRPr lang="de-DE" dirty="0"/>
          </a:p>
          <a:p>
            <a:pPr lvl="1"/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subfolder</a:t>
            </a:r>
            <a:r>
              <a:rPr lang="de-DE" sz="1800" dirty="0"/>
              <a:t> not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remove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it</a:t>
            </a:r>
            <a:r>
              <a:rPr lang="de-DE" sz="1800" dirty="0">
                <a:sym typeface="Wingdings" panose="05000000000000000000" pitchFamily="2" charset="2"/>
              </a:rPr>
              <a:t> / </a:t>
            </a:r>
            <a:r>
              <a:rPr lang="de-DE" sz="1800" dirty="0" err="1">
                <a:sym typeface="Wingdings" panose="05000000000000000000" pitchFamily="2" charset="2"/>
              </a:rPr>
              <a:t>don‘t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generate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it</a:t>
            </a:r>
            <a:endParaRPr lang="de-DE" sz="1800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182562" indent="0">
              <a:buNone/>
            </a:pPr>
            <a:r>
              <a:rPr lang="de-DE" dirty="0"/>
              <a:t>Do </a:t>
            </a:r>
            <a:r>
              <a:rPr lang="de-DE" dirty="0">
                <a:solidFill>
                  <a:srgbClr val="FF0000"/>
                </a:solidFill>
              </a:rPr>
              <a:t>not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symbols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file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names</a:t>
            </a:r>
            <a:r>
              <a:rPr lang="de-DE" dirty="0"/>
              <a:t>:</a:t>
            </a:r>
          </a:p>
          <a:p>
            <a:pPr lvl="1"/>
            <a:r>
              <a:rPr lang="en-US" sz="1800" dirty="0"/>
              <a:t>‘"’, ‘*’, ‘:’, ‘/’, ‘&lt;’, ‘&gt;’, ‘?’, ‘\’, and ‘|’ as well as</a:t>
            </a:r>
          </a:p>
          <a:p>
            <a:pPr lvl="1"/>
            <a:r>
              <a:rPr lang="en-US" sz="1800" dirty="0"/>
              <a:t>ASCII control characters</a:t>
            </a:r>
          </a:p>
          <a:p>
            <a:pPr lvl="1"/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restrictions</a:t>
            </a:r>
            <a:r>
              <a:rPr lang="de-DE" sz="1800" dirty="0"/>
              <a:t> in </a:t>
            </a:r>
            <a:r>
              <a:rPr lang="de-DE" sz="1800" dirty="0">
                <a:hlinkClick r:id="rId2"/>
              </a:rPr>
              <a:t>https://cran.r-project.org/doc/</a:t>
            </a:r>
            <a:br>
              <a:rPr lang="de-DE" sz="1800" dirty="0">
                <a:hlinkClick r:id="rId2"/>
              </a:rPr>
            </a:br>
            <a:r>
              <a:rPr lang="de-DE" sz="1800" dirty="0" err="1">
                <a:hlinkClick r:id="rId2"/>
              </a:rPr>
              <a:t>manuals</a:t>
            </a:r>
            <a:r>
              <a:rPr lang="de-DE" sz="1800" dirty="0">
                <a:hlinkClick r:id="rId2"/>
              </a:rPr>
              <a:t>/r-release/</a:t>
            </a:r>
            <a:r>
              <a:rPr lang="de-DE" sz="1800" dirty="0" err="1">
                <a:hlinkClick r:id="rId2"/>
              </a:rPr>
              <a:t>R-exts.html#Package-structure</a:t>
            </a:r>
            <a:endParaRPr lang="de-DE" sz="1800" dirty="0"/>
          </a:p>
          <a:p>
            <a:pPr lvl="1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F3BF72-64BF-49C4-AA30-83A61DB0A8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5A259F-482F-4D6F-A415-8B7863C21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263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20934-F015-401F-8DCF-258F9052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8D1DEE-8B70-4BF1-95EB-89DFACFE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letters</a:t>
            </a:r>
            <a:r>
              <a:rPr lang="de-DE" dirty="0"/>
              <a:t>,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numbers</a:t>
            </a:r>
            <a:r>
              <a:rPr lang="de-DE" dirty="0"/>
              <a:t>,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periods</a:t>
            </a:r>
            <a:r>
              <a:rPr lang="de-DE" dirty="0"/>
              <a:t>, but</a:t>
            </a:r>
          </a:p>
          <a:p>
            <a:pPr lvl="2"/>
            <a:r>
              <a:rPr lang="de-DE" dirty="0" err="1"/>
              <a:t>it</a:t>
            </a:r>
            <a:r>
              <a:rPr lang="de-DE" dirty="0"/>
              <a:t> must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letter</a:t>
            </a:r>
            <a:r>
              <a:rPr lang="de-DE" dirty="0"/>
              <a:t> and</a:t>
            </a:r>
          </a:p>
          <a:p>
            <a:pPr lvl="2"/>
            <a:r>
              <a:rPr lang="de-DE" dirty="0" err="1"/>
              <a:t>it</a:t>
            </a:r>
            <a:r>
              <a:rPr lang="de-DE" dirty="0"/>
              <a:t> must not end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period</a:t>
            </a:r>
            <a:endParaRPr lang="de-DE" dirty="0"/>
          </a:p>
          <a:p>
            <a:pPr lvl="1"/>
            <a:r>
              <a:rPr lang="de-DE" dirty="0" err="1"/>
              <a:t>Suggestions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confuse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available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available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browse = 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1091E8-32F1-4761-AE1D-5DD94B9B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FED6E-92CD-4079-BC61-35B1B7F1B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968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1D637-7524-4B3A-83E9-C29992E6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EE456-EC69-4694-8590-74CC0FDE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A </a:t>
            </a:r>
            <a:r>
              <a:rPr lang="de-DE" dirty="0" err="1"/>
              <a:t>skeleton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pPr marL="182562" indent="0">
              <a:buNone/>
            </a:pPr>
            <a:endParaRPr lang="de-DE" dirty="0"/>
          </a:p>
          <a:p>
            <a:pPr marL="468312" indent="-285750">
              <a:buFont typeface="Consolas" panose="020B0609020204030204" pitchFamily="49" charset="0"/>
              <a:buChar char="&gt;"/>
            </a:pPr>
            <a:r>
              <a:rPr lang="de-DE" sz="14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package.skeleton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anRpackage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list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environment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.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GlobalEnv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path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".",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force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FALSE,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code_files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character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encoding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unknown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</a:t>
            </a:r>
          </a:p>
          <a:p>
            <a:pPr marL="18256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r>
              <a:rPr lang="de-DE" dirty="0" err="1">
                <a:solidFill>
                  <a:srgbClr val="C00000"/>
                </a:solidFill>
                <a:cs typeface="Courier New" panose="02070309020205020404" pitchFamily="49" charset="0"/>
              </a:rPr>
              <a:t>Downside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</a:t>
            </a:r>
            <a:r>
              <a:rPr lang="de-DE" dirty="0">
                <a:cs typeface="Courier New" panose="02070309020205020404" pitchFamily="49" charset="0"/>
              </a:rPr>
              <a:t> at least </a:t>
            </a:r>
            <a:r>
              <a:rPr lang="de-DE" dirty="0" err="1">
                <a:cs typeface="Courier New" panose="02070309020205020404" pitchFamily="49" charset="0"/>
              </a:rPr>
              <a:t>one</a:t>
            </a:r>
            <a:r>
              <a:rPr lang="de-DE" dirty="0">
                <a:cs typeface="Courier New" panose="02070309020205020404" pitchFamily="49" charset="0"/>
              </a:rPr>
              <a:t> R-</a:t>
            </a:r>
            <a:r>
              <a:rPr lang="de-DE" dirty="0" err="1">
                <a:cs typeface="Courier New" panose="02070309020205020404" pitchFamily="49" charset="0"/>
              </a:rPr>
              <a:t>object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argument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FA4D3-D9AE-4D0C-88B1-B0785327CC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C7A6D-1CF7-43E2-84D0-6519F6492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52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1D637-7524-4B3A-83E9-C29992E6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EE456-EC69-4694-8590-74CC0FDE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An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/>
              <a:t>)</a:t>
            </a:r>
          </a:p>
          <a:p>
            <a:pPr marL="182562" indent="0">
              <a:buNone/>
            </a:pPr>
            <a:endParaRPr lang="de-DE" dirty="0"/>
          </a:p>
          <a:p>
            <a:pPr marL="468312" indent="-285750">
              <a:buFont typeface="Consolas" panose="020B0609020204030204" pitchFamily="49" charset="0"/>
              <a:buChar char="&gt;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usethis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create_package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path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fields = list(),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rstudioapi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isAvailable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check_name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open =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rlang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is_interactive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())</a:t>
            </a:r>
            <a:endParaRPr lang="de-DE" sz="1400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FA4D3-D9AE-4D0C-88B1-B0785327CC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C7A6D-1CF7-43E2-84D0-6519F6492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23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54FAA7-FBE0-49D1-A04A-307A3492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5000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D065C-4C2A-44DA-AAA1-D1D5C61E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B52721-2654-4254-B531-9AD63152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skeleton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R-</a:t>
            </a:r>
            <a:r>
              <a:rPr lang="de-DE" dirty="0" err="1"/>
              <a:t>package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Set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-folder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create_package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2"/>
            <a:r>
              <a:rPr lang="de-DE" dirty="0"/>
              <a:t>Use an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like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lvl="2"/>
            <a:r>
              <a:rPr lang="de-DE" dirty="0"/>
              <a:t>Set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</a:t>
            </a:r>
            <a:r>
              <a:rPr lang="de-DE" dirty="0"/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</a:t>
            </a:r>
            <a:r>
              <a:rPr lang="de-DE" dirty="0"/>
              <a:t>,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open = TRUE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>
                <a:solidFill>
                  <a:srgbClr val="C00000"/>
                </a:solidFill>
              </a:rPr>
              <a:t>Note: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wish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R-project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rstudio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FALSE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wish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new</a:t>
            </a:r>
            <a:r>
              <a:rPr lang="de-DE" dirty="0"/>
              <a:t> RStudio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open = FALSE</a:t>
            </a:r>
            <a:r>
              <a:rPr lang="de-DE" dirty="0"/>
              <a:t>.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EE4DE-10FF-49D7-8FCD-3A35730D85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11CA63-016A-4D1A-9DAB-B12B360C1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24</a:t>
            </a:fld>
            <a:endParaRPr lang="de-DE" alt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00DC7C4-67C9-46E5-8542-4CA51A3F6FF6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2F8C8EA-0C25-4A9E-972B-2F026DF6F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24" name="Grafik 23" descr="Erhobene Hand">
              <a:extLst>
                <a:ext uri="{FF2B5EF4-FFF2-40B4-BE49-F238E27FC236}">
                  <a16:creationId xmlns:a16="http://schemas.microsoft.com/office/drawing/2014/main" id="{08F5592F-AFE3-453A-9810-146F7F8B3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25" name="Grafik 24" descr="Erhobene Hand">
              <a:extLst>
                <a:ext uri="{FF2B5EF4-FFF2-40B4-BE49-F238E27FC236}">
                  <a16:creationId xmlns:a16="http://schemas.microsoft.com/office/drawing/2014/main" id="{434A2A6F-4C98-4307-A919-8B4018E7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7D36868C-B6F4-4440-9AAD-AFA1BDB25497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057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C9BB0-4258-47BB-8906-7A94443D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4B14F-D9A8-4C69-AACD-71CA8123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Rstudio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Project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File &gt; New Project… &gt; New Directory &gt; R Package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Fill in </a:t>
            </a:r>
            <a:r>
              <a:rPr lang="de-DE" dirty="0" err="1"/>
              <a:t>the</a:t>
            </a:r>
            <a:r>
              <a:rPr lang="de-DE" dirty="0"/>
              <a:t> form:</a:t>
            </a:r>
          </a:p>
          <a:p>
            <a:pPr lvl="2"/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Package </a:t>
            </a:r>
            <a:r>
              <a:rPr lang="de-DE" dirty="0" err="1">
                <a:latin typeface="Consolas" panose="020B0609020204030204" pitchFamily="49" charset="0"/>
              </a:rPr>
              <a:t>name</a:t>
            </a:r>
            <a:r>
              <a:rPr lang="de-DE" dirty="0">
                <a:latin typeface="Consolas" panose="020B0609020204030204" pitchFamily="49" charset="0"/>
              </a:rPr>
              <a:t>:</a:t>
            </a:r>
            <a:r>
              <a:rPr lang="de-DE" dirty="0"/>
              <a:t>“</a:t>
            </a:r>
          </a:p>
          <a:p>
            <a:pPr lvl="2"/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Create </a:t>
            </a:r>
            <a:r>
              <a:rPr lang="de-DE" dirty="0" err="1">
                <a:latin typeface="Consolas" panose="020B0609020204030204" pitchFamily="49" charset="0"/>
              </a:rPr>
              <a:t>project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as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subdirectory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of</a:t>
            </a:r>
            <a:r>
              <a:rPr lang="de-DE" dirty="0">
                <a:latin typeface="Consolas" panose="020B0609020204030204" pitchFamily="49" charset="0"/>
              </a:rPr>
              <a:t>: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Press „Create Project“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alternative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85E871-DEE1-4C3E-9933-3C2176028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3D31C4-9183-4649-AA28-79D84F788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434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05CEF-C48F-4747-B2D9-E9D5FCD0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7E791-1493-479C-8C32-2C686634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Binary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In-Memory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CA9DA0-5201-4F97-8DFB-8FD2EF9F85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https://r-pkgs.org/package-structure-state.html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45166A-015B-4BFD-A83E-DC4BCA3BF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7342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FD971-AEC1-4DE9-9EEA-DD7588EC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376A24-C85B-41A3-8CF8-8549540F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 a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subdirectories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>
                <a:solidFill>
                  <a:schemeClr val="accent5">
                    <a:lumMod val="50000"/>
                  </a:schemeClr>
                </a:solidFill>
              </a:rPr>
              <a:t>Bundled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compressed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exceptions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Vignettes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HTML and PDF</a:t>
            </a:r>
          </a:p>
          <a:p>
            <a:pPr lvl="2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temporary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missing</a:t>
            </a:r>
            <a:endParaRPr lang="de-DE" dirty="0"/>
          </a:p>
          <a:p>
            <a:pPr lvl="2"/>
            <a:r>
              <a:rPr lang="de-DE" dirty="0"/>
              <a:t>Any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Rbuildignore</a:t>
            </a:r>
            <a:r>
              <a:rPr lang="de-DE" dirty="0"/>
              <a:t> (e.g.,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Rproj</a:t>
            </a:r>
            <a:r>
              <a:rPr lang="de-DE" dirty="0"/>
              <a:t>-file;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D8E701-A75E-4F27-82C6-5ED2C24CC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09CBE8-A6C0-449A-BA89-CBA80A2C4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12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A9700-DD7D-4885-982A-F942D5A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4BA86-C16C-4F71-ADC1-9A7E904A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 startAt="3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Binary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Binary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binary</a:t>
            </a:r>
            <a:r>
              <a:rPr lang="de-DE" dirty="0"/>
              <a:t> code.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intresting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C/C++ code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.</a:t>
            </a:r>
          </a:p>
          <a:p>
            <a:pPr marL="525600" indent="-457200">
              <a:buFont typeface="+mj-lt"/>
              <a:buAutoNum type="arabicPeriod" startAt="3"/>
            </a:pPr>
            <a:r>
              <a:rPr lang="de-DE" dirty="0" err="1">
                <a:solidFill>
                  <a:schemeClr val="accent5">
                    <a:lumMod val="50000"/>
                  </a:schemeClr>
                </a:solidFill>
              </a:rPr>
              <a:t>Installed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decompressed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9D792A-AE07-4D52-AA9F-1EE2A9F06A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CB7C43-8CEA-4272-819D-1062768DD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5509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A9700-DD7D-4885-982A-F942D5A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4BA86-C16C-4F71-ADC1-9A7E904A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 startAt="5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In-Memory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loads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temporarily</a:t>
            </a:r>
            <a:endParaRPr lang="de-DE" dirty="0"/>
          </a:p>
          <a:p>
            <a:pPr lvl="1"/>
            <a:r>
              <a:rPr lang="de-DE" dirty="0">
                <a:ea typeface="Inconsolata" panose="00000509000000000000" pitchFamily="49" charset="0"/>
              </a:rPr>
              <a:t>The </a:t>
            </a:r>
            <a:r>
              <a:rPr lang="de-DE" dirty="0" err="1">
                <a:ea typeface="Inconsolata" panose="00000509000000000000" pitchFamily="49" charset="0"/>
              </a:rPr>
              <a:t>commands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helpful</a:t>
            </a:r>
            <a:endParaRPr lang="de-DE" dirty="0"/>
          </a:p>
          <a:p>
            <a:pPr lvl="2"/>
            <a:r>
              <a:rPr lang="de-DE" dirty="0">
                <a:solidFill>
                  <a:srgbClr val="FF0000"/>
                </a:solidFill>
              </a:rPr>
              <a:t>Never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package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9D792A-AE07-4D52-AA9F-1EE2A9F06A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CB7C43-8CEA-4272-819D-1062768DD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371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6517C2D-C79E-4279-BFD0-2120D3E8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DF8596-B517-4BCA-A40C-BDBEEEDE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/</a:t>
            </a:r>
            <a:r>
              <a:rPr lang="de-DE" dirty="0" err="1"/>
              <a:t>develop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workflows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efficiency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and </a:t>
            </a:r>
            <a:r>
              <a:rPr lang="de-DE" dirty="0" err="1"/>
              <a:t>no-goes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753E7-F92A-4510-B804-ABE428EEC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C95A4-1218-41F5-9E69-BA76BC080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337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875F24A-09EC-4AE7-9578-76C9D836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</a:t>
            </a:r>
            <a:r>
              <a:rPr lang="de-DE" cap="none" dirty="0"/>
              <a:t> File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7C3F36-07C1-43C2-8EC4-9A1690C2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3A7E48-6949-4F12-BA08-E45D9F490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D99855-7E88-4DC3-A463-588A49F52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659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optional/</a:t>
            </a:r>
            <a:r>
              <a:rPr lang="de-DE" dirty="0" err="1"/>
              <a:t>conditional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22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E39BD-F3F8-4815-B6D6-233E3BA0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by</a:t>
            </a:r>
            <a:r>
              <a:rPr lang="de-DE" dirty="0"/>
              <a:t> WRE </a:t>
            </a:r>
            <a:r>
              <a:rPr lang="de-DE" dirty="0" err="1"/>
              <a:t>manual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AE6478-FF56-428B-A03E-C146792F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980" y="1491630"/>
            <a:ext cx="3720040" cy="3036888"/>
          </a:xfrm>
          <a:ln>
            <a:solidFill>
              <a:srgbClr val="7BBABA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pkgname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Version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0.5-1</a:t>
            </a:r>
          </a:p>
          <a:p>
            <a:pPr marL="0" indent="0">
              <a:buNone/>
            </a:pPr>
            <a:r>
              <a:rPr lang="de-DE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Date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2015-01-01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First Collection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of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Functions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Authors@R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c(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("Joe", "Developer",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c("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email = "Joe.Developer@some.domain.net"),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("Pat", "Developer",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("A.", "User",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email = "A.User@whereever.net"))</a:t>
            </a: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Joe Developer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Pat Developer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A. User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Maintainer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Joe Developer &lt;Joe.Developer@some.domain.net&gt;</a:t>
            </a: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Depends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R (&gt;= 3.1.0),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nlme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Suggests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MASS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A (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one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paragraph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of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what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the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does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and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why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useful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License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GPL (&gt;= 2)</a:t>
            </a:r>
          </a:p>
          <a:p>
            <a:pPr marL="0" indent="0">
              <a:buNone/>
            </a:pPr>
            <a:r>
              <a:rPr lang="de-DE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URL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https://www.r-project.org, http://www.another.url</a:t>
            </a: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BugReports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https://pkgname.bugtracker.url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89B34D-7326-4598-9C93-5825410DE79F}"/>
              </a:ext>
            </a:extLst>
          </p:cNvPr>
          <p:cNvSpPr txBox="1"/>
          <p:nvPr/>
        </p:nvSpPr>
        <p:spPr>
          <a:xfrm>
            <a:off x="6711579" y="1491630"/>
            <a:ext cx="1892870" cy="461665"/>
          </a:xfrm>
          <a:prstGeom prst="rect">
            <a:avLst/>
          </a:prstGeom>
          <a:noFill/>
          <a:ln>
            <a:solidFill>
              <a:srgbClr val="7BBABA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C00000"/>
                </a:solidFill>
              </a:rPr>
              <a:t>mandatory</a:t>
            </a:r>
            <a:r>
              <a:rPr lang="de-DE" sz="1200" dirty="0">
                <a:solidFill>
                  <a:srgbClr val="C00000"/>
                </a:solidFill>
              </a:rPr>
              <a:t> </a:t>
            </a:r>
            <a:r>
              <a:rPr lang="de-DE" sz="1200" dirty="0" err="1">
                <a:solidFill>
                  <a:srgbClr val="C00000"/>
                </a:solidFill>
              </a:rPr>
              <a:t>fields</a:t>
            </a:r>
            <a:endParaRPr lang="de-DE" sz="1200" dirty="0">
              <a:solidFill>
                <a:srgbClr val="C00000"/>
              </a:solidFill>
            </a:endParaRPr>
          </a:p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„optional“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fields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E25D79-770E-4810-8FE1-B5399B3F3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WRE </a:t>
            </a:r>
            <a:r>
              <a:rPr lang="de-DE" altLang="de-DE" dirty="0" err="1"/>
              <a:t>manual</a:t>
            </a:r>
            <a:endParaRPr lang="de-DE" alt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3C6F0B-903D-4BA6-A5DA-0A95AFB62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6346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55"/>
            <a:ext cx="8229600" cy="857250"/>
          </a:xfrm>
        </p:spPr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dirty="0"/>
              <a:t>: just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  <a:p>
            <a:pPr lvl="1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restriction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package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already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CRAN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Version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1"/>
            <a:r>
              <a:rPr lang="de-DE" dirty="0"/>
              <a:t>Best </a:t>
            </a:r>
            <a:r>
              <a:rPr lang="de-DE" dirty="0" err="1"/>
              <a:t>practice</a:t>
            </a:r>
            <a:r>
              <a:rPr lang="de-DE" dirty="0"/>
              <a:t>: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-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</a:p>
          <a:p>
            <a:pPr lvl="1"/>
            <a:r>
              <a:rPr lang="de-DE" dirty="0"/>
              <a:t>Also </a:t>
            </a:r>
            <a:r>
              <a:rPr lang="de-DE" dirty="0" err="1"/>
              <a:t>common</a:t>
            </a:r>
            <a:r>
              <a:rPr lang="de-DE" dirty="0"/>
              <a:t>: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.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</a:p>
          <a:p>
            <a:pPr lvl="2"/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  <a:r>
              <a:rPr lang="de-DE" dirty="0"/>
              <a:t>: minor </a:t>
            </a:r>
            <a:r>
              <a:rPr lang="de-DE" dirty="0" err="1"/>
              <a:t>changes</a:t>
            </a:r>
            <a:r>
              <a:rPr lang="de-DE" dirty="0"/>
              <a:t>/</a:t>
            </a:r>
            <a:r>
              <a:rPr lang="de-DE" dirty="0" err="1"/>
              <a:t>updates</a:t>
            </a:r>
            <a:r>
              <a:rPr lang="de-DE" dirty="0"/>
              <a:t> (</a:t>
            </a:r>
            <a:r>
              <a:rPr lang="de-DE" dirty="0" err="1"/>
              <a:t>patches</a:t>
            </a:r>
            <a:r>
              <a:rPr lang="de-DE" dirty="0"/>
              <a:t>); 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: larger </a:t>
            </a:r>
            <a:r>
              <a:rPr lang="de-DE" dirty="0" err="1"/>
              <a:t>changes</a:t>
            </a:r>
            <a:r>
              <a:rPr lang="de-DE" dirty="0"/>
              <a:t>;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: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affec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(i.e., </a:t>
            </a:r>
            <a:r>
              <a:rPr lang="de-DE" dirty="0" err="1"/>
              <a:t>previous</a:t>
            </a:r>
            <a:r>
              <a:rPr lang="de-DE" dirty="0"/>
              <a:t> code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Special: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01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01</a:t>
            </a:r>
            <a:r>
              <a:rPr lang="de-DE" dirty="0"/>
              <a:t>.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1</a:t>
            </a:r>
            <a:r>
              <a:rPr lang="de-DE" dirty="0"/>
              <a:t>-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4720D0-086D-47D7-8202-2DA2D53BC3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17AAA-1EF6-405A-B7CF-879795EC0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0193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in </a:t>
            </a:r>
            <a:r>
              <a:rPr lang="de-DE" dirty="0" err="1"/>
              <a:t>by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roxygen2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), but at least </a:t>
            </a:r>
            <a:r>
              <a:rPr lang="de-DE" dirty="0" err="1"/>
              <a:t>by</a:t>
            </a:r>
            <a:r>
              <a:rPr lang="de-DE" dirty="0"/>
              <a:t> CRAN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dirty="0"/>
              <a:t>: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inspiration</a:t>
            </a:r>
            <a:r>
              <a:rPr lang="de-DE" dirty="0"/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AAB225-4AF4-46E8-B9CC-63EA9FC4C3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46101F-CB81-44AC-9E23-64E193266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7637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74975-1808-4A31-A5E8-A849E9DE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8323F2-4749-40EF-BC02-8BC97758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Author@R</a:t>
            </a:r>
            <a:r>
              <a:rPr lang="de-DE" dirty="0"/>
              <a:t>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replaces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Maintainer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Concatenate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</a:t>
            </a:r>
            <a:r>
              <a:rPr lang="de-DE" dirty="0"/>
              <a:t>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and </a:t>
            </a:r>
            <a:r>
              <a:rPr lang="de-DE" dirty="0" err="1"/>
              <a:t>role</a:t>
            </a:r>
            <a:r>
              <a:rPr lang="de-DE" dirty="0"/>
              <a:t>:</a:t>
            </a:r>
          </a:p>
          <a:p>
            <a:pPr lvl="2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person(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given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family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middle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email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comment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first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last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NULL)</a:t>
            </a:r>
          </a:p>
          <a:p>
            <a:pPr lvl="3"/>
            <a:r>
              <a:rPr lang="de-DE" dirty="0" err="1"/>
              <a:t>Roles</a:t>
            </a:r>
            <a:r>
              <a:rPr lang="de-DE" dirty="0"/>
              <a:t>: 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author</a:t>
            </a:r>
            <a:r>
              <a:rPr lang="de-DE" dirty="0"/>
              <a:t>; </a:t>
            </a:r>
            <a:r>
              <a:rPr lang="de-DE" dirty="0" err="1"/>
              <a:t>contributet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cited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creator</a:t>
            </a:r>
            <a:r>
              <a:rPr lang="de-DE" dirty="0"/>
              <a:t>;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maintainer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contributor</a:t>
            </a:r>
            <a:r>
              <a:rPr lang="de-DE" dirty="0"/>
              <a:t>; </a:t>
            </a:r>
            <a:r>
              <a:rPr lang="de-DE" dirty="0" err="1"/>
              <a:t>gave</a:t>
            </a:r>
            <a:r>
              <a:rPr lang="de-DE" dirty="0"/>
              <a:t> code but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cited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cph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copyright</a:t>
            </a:r>
            <a:r>
              <a:rPr lang="de-DE" dirty="0"/>
              <a:t> holder; legal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institution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)</a:t>
            </a:r>
          </a:p>
          <a:p>
            <a:pPr lvl="3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roles</a:t>
            </a:r>
            <a:endParaRPr lang="de-DE" dirty="0"/>
          </a:p>
          <a:p>
            <a:pPr lvl="4"/>
            <a:endParaRPr lang="de-DE" dirty="0"/>
          </a:p>
          <a:p>
            <a:pPr lvl="4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D1781A-7F9E-457D-A820-7018AC493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B6308-3CA1-4B54-9E5D-367159B498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569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31A99-6432-461F-96C5-9EDEE2F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8085D-7504-415C-8EF4-B71B0B686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dirty="0"/>
              <a:t>: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paragraph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Do not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„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“,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endParaRPr lang="de-DE" dirty="0"/>
          </a:p>
          <a:p>
            <a:pPr lvl="1"/>
            <a:r>
              <a:rPr lang="en-US" dirty="0"/>
              <a:t>Use double quotes (</a:t>
            </a:r>
            <a:r>
              <a:rPr lang="de-DE" dirty="0"/>
              <a:t>"</a:t>
            </a:r>
            <a:r>
              <a:rPr lang="en-US" dirty="0"/>
              <a:t>) for quotations (including titles of books and articles)</a:t>
            </a:r>
          </a:p>
          <a:p>
            <a:pPr lvl="1"/>
            <a:r>
              <a:rPr lang="en-US" dirty="0"/>
              <a:t>Use single quotes (</a:t>
            </a:r>
            <a:r>
              <a:rPr lang="de-DE" dirty="0"/>
              <a:t>'</a:t>
            </a:r>
            <a:r>
              <a:rPr lang="en-US" dirty="0"/>
              <a:t>) for non-English usage, including names of other packages and external software</a:t>
            </a:r>
          </a:p>
          <a:p>
            <a:pPr lvl="1"/>
            <a:r>
              <a:rPr lang="en-US" dirty="0"/>
              <a:t>Use angle brackets for DOI and URL</a:t>
            </a:r>
          </a:p>
          <a:p>
            <a:pPr lvl="2"/>
            <a:r>
              <a:rPr lang="de-DE" dirty="0"/>
              <a:t>E.g.,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Klauer and Kellen (2018, &lt;doi:10.1016/j.jmp.2017.12.003&gt;)</a:t>
            </a:r>
          </a:p>
          <a:p>
            <a:pPr lvl="1"/>
            <a:r>
              <a:rPr lang="de-DE" dirty="0"/>
              <a:t>Here,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F684B5-71D8-4656-AA43-B9D9781214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1F51E6-CEF4-4EBD-8D87-B81B7C259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43714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Licence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License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typically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something</a:t>
            </a:r>
            <a:r>
              <a:rPr lang="de-DE" dirty="0">
                <a:cs typeface="Courier New" panose="02070309020205020404" pitchFamily="49" charset="0"/>
              </a:rPr>
              <a:t> like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GPL-2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GPL-3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br>
              <a:rPr lang="de-DE" dirty="0">
                <a:cs typeface="Courier New" panose="02070309020205020404" pitchFamily="49" charset="0"/>
              </a:rPr>
            </a:b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 (&gt;= 2)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many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others</a:t>
            </a:r>
            <a:endParaRPr lang="de-DE" dirty="0">
              <a:cs typeface="Courier New" panose="02070309020205020404" pitchFamily="49" charset="0"/>
            </a:endParaRP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When</a:t>
            </a:r>
            <a:r>
              <a:rPr lang="de-DE" dirty="0">
                <a:cs typeface="Courier New" panose="02070309020205020404" pitchFamily="49" charset="0"/>
              </a:rPr>
              <a:t> in </a:t>
            </a:r>
            <a:r>
              <a:rPr lang="de-DE" dirty="0" err="1">
                <a:cs typeface="Courier New" panose="02070309020205020404" pitchFamily="49" charset="0"/>
              </a:rPr>
              <a:t>doubt</a:t>
            </a:r>
            <a:r>
              <a:rPr lang="de-DE" dirty="0">
                <a:cs typeface="Courier New" panose="02070309020205020404" pitchFamily="49" charset="0"/>
              </a:rPr>
              <a:t> check </a:t>
            </a:r>
            <a:r>
              <a:rPr lang="de-DE" dirty="0" err="1">
                <a:cs typeface="Courier New" panose="02070309020205020404" pitchFamily="49" charset="0"/>
              </a:rPr>
              <a:t>other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similar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packages</a:t>
            </a:r>
            <a:endParaRPr lang="de-DE" dirty="0">
              <a:cs typeface="Courier New" panose="02070309020205020404" pitchFamily="49" charset="0"/>
            </a:endParaRPr>
          </a:p>
          <a:p>
            <a:pPr lvl="1"/>
            <a:r>
              <a:rPr lang="de-DE" dirty="0">
                <a:cs typeface="Courier New" panose="02070309020205020404" pitchFamily="49" charset="0"/>
              </a:rPr>
              <a:t>Be </a:t>
            </a:r>
            <a:r>
              <a:rPr lang="de-DE" dirty="0" err="1">
                <a:cs typeface="Courier New" panose="02070309020205020404" pitchFamily="49" charset="0"/>
              </a:rPr>
              <a:t>careful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when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using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proprietary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libraries</a:t>
            </a:r>
            <a:r>
              <a:rPr lang="de-DE" dirty="0">
                <a:cs typeface="Courier New" panose="02070309020205020404" pitchFamily="49" charset="0"/>
              </a:rPr>
              <a:t> (in R, C/C++, etc.)</a:t>
            </a: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Some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universities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have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their</a:t>
            </a:r>
            <a:r>
              <a:rPr lang="de-DE" dirty="0">
                <a:cs typeface="Courier New" panose="02070309020205020404" pitchFamily="49" charset="0"/>
              </a:rPr>
              <a:t> own </a:t>
            </a:r>
            <a:r>
              <a:rPr lang="de-DE" dirty="0" err="1">
                <a:cs typeface="Courier New" panose="02070309020205020404" pitchFamily="49" charset="0"/>
              </a:rPr>
              <a:t>licence</a:t>
            </a:r>
            <a:r>
              <a:rPr lang="de-DE" dirty="0">
                <a:cs typeface="Courier New" panose="02070309020205020404" pitchFamily="49" charset="0"/>
              </a:rPr>
              <a:t> like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MIT: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MIT</a:t>
            </a:r>
          </a:p>
          <a:p>
            <a:pPr lvl="1"/>
            <a:r>
              <a:rPr lang="de-DE" dirty="0">
                <a:cs typeface="Courier New" panose="02070309020205020404" pitchFamily="49" charset="0"/>
              </a:rPr>
              <a:t>Check </a:t>
            </a:r>
            <a:r>
              <a:rPr lang="de-DE" dirty="0">
                <a:cs typeface="Courier New" panose="02070309020205020404" pitchFamily="49" charset="0"/>
                <a:hlinkClick r:id="rId3"/>
              </a:rPr>
              <a:t>https://cran.r-project.org/doc/manuals/R-exts.html#Licensing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more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details</a:t>
            </a:r>
            <a:endParaRPr lang="de-DE" dirty="0"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FA735B-3F32-474A-9D64-2CAF96024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AD6A75-05FC-4C0C-A088-93F5D27F6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562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E72F5-930E-4192-AAD2-E3C75C64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896211-000C-409B-AC14-492F471D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Fill in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A5CA43-2DD3-4CC4-B8A5-CBED598DA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913D7-1B55-4B36-9B64-9202C50EC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38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D47C633-19FC-49F7-A81E-91EEEB098FD1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8D852DB-C55B-4E14-8022-55C0E1F2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3006A7EE-CEB9-4B03-8FDC-77F1E3C6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8DEF9129-C61F-44B1-96EF-C17DE1706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B5CCA6F-1041-4F92-A18E-6AB8C0AB524C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7361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If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 on a </a:t>
            </a:r>
            <a:r>
              <a:rPr lang="de-DE" dirty="0" err="1">
                <a:cs typeface="Courier New" panose="02070309020205020404" pitchFamily="49" charset="0"/>
              </a:rPr>
              <a:t>certain</a:t>
            </a:r>
            <a:r>
              <a:rPr lang="de-DE" dirty="0">
                <a:cs typeface="Courier New" panose="02070309020205020404" pitchFamily="49" charset="0"/>
              </a:rPr>
              <a:t> R </a:t>
            </a:r>
            <a:r>
              <a:rPr lang="de-DE" dirty="0" err="1">
                <a:cs typeface="Courier New" panose="02070309020205020404" pitchFamily="49" charset="0"/>
              </a:rPr>
              <a:t>version</a:t>
            </a:r>
            <a:r>
              <a:rPr lang="de-DE" dirty="0">
                <a:cs typeface="Courier New" panose="02070309020205020404" pitchFamily="49" charset="0"/>
              </a:rPr>
              <a:t>, e.g., </a:t>
            </a:r>
            <a:r>
              <a:rPr lang="de-DE" dirty="0" err="1">
                <a:cs typeface="Courier New" panose="02070309020205020404" pitchFamily="49" charset="0"/>
              </a:rPr>
              <a:t>version</a:t>
            </a:r>
            <a:r>
              <a:rPr lang="de-DE" dirty="0">
                <a:cs typeface="Courier New" panose="02070309020205020404" pitchFamily="49" charset="0"/>
              </a:rPr>
              <a:t> 4.2.0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higher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write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 (&gt;=4.2.0)</a:t>
            </a:r>
            <a:r>
              <a:rPr lang="de-DE" dirty="0">
                <a:cs typeface="Courier New" panose="02070309020205020404" pitchFamily="49" charset="0"/>
              </a:rPr>
              <a:t>. </a:t>
            </a:r>
            <a:r>
              <a:rPr lang="de-DE" dirty="0" err="1">
                <a:cs typeface="Courier New" panose="02070309020205020404" pitchFamily="49" charset="0"/>
              </a:rPr>
              <a:t>Only</a:t>
            </a:r>
            <a:r>
              <a:rPr lang="de-DE" dirty="0">
                <a:cs typeface="Courier New" panose="02070309020205020404" pitchFamily="49" charset="0"/>
              </a:rPr>
              <a:t> in rare </a:t>
            </a:r>
            <a:r>
              <a:rPr lang="de-DE" dirty="0" err="1">
                <a:cs typeface="Courier New" panose="02070309020205020404" pitchFamily="49" charset="0"/>
              </a:rPr>
              <a:t>cases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necessary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name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another</a:t>
            </a:r>
            <a:r>
              <a:rPr lang="de-DE" dirty="0">
                <a:cs typeface="Courier New" panose="02070309020205020404" pitchFamily="49" charset="0"/>
              </a:rPr>
              <a:t> R-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here</a:t>
            </a:r>
            <a:r>
              <a:rPr lang="de-DE" dirty="0">
                <a:cs typeface="Courier New" panose="02070309020205020404" pitchFamily="49" charset="0"/>
              </a:rPr>
              <a:t>. This will </a:t>
            </a:r>
            <a:r>
              <a:rPr lang="de-DE" dirty="0" err="1">
                <a:cs typeface="Courier New" panose="02070309020205020404" pitchFamily="49" charset="0"/>
              </a:rPr>
              <a:t>add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named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also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search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path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user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loads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attaches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Example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i="1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needed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lmerTest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 on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lme4</a:t>
            </a:r>
            <a:r>
              <a:rPr lang="de-DE" dirty="0">
                <a:cs typeface="Courier New" panose="02070309020205020404" pitchFamily="49" charset="0"/>
              </a:rPr>
              <a:t>. </a:t>
            </a:r>
          </a:p>
          <a:p>
            <a:pPr marL="68400" indent="0"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Imports</a:t>
            </a:r>
            <a:r>
              <a:rPr lang="de-DE" dirty="0">
                <a:cs typeface="Courier New" panose="02070309020205020404" pitchFamily="49" charset="0"/>
              </a:rPr>
              <a:t>: This </a:t>
            </a:r>
            <a:r>
              <a:rPr lang="de-DE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almost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packages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whose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functions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data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sets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use</a:t>
            </a:r>
            <a:r>
              <a:rPr lang="de-DE" dirty="0">
                <a:cs typeface="Courier New" panose="02070309020205020404" pitchFamily="49" charset="0"/>
              </a:rPr>
              <a:t> in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main</a:t>
            </a:r>
            <a:r>
              <a:rPr lang="de-DE" dirty="0">
                <a:cs typeface="Courier New" panose="02070309020205020404" pitchFamily="49" charset="0"/>
              </a:rPr>
              <a:t> code. </a:t>
            </a:r>
            <a:r>
              <a:rPr lang="de-DE" dirty="0" err="1">
                <a:cs typeface="Courier New" panose="02070309020205020404" pitchFamily="49" charset="0"/>
              </a:rPr>
              <a:t>Exceptions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on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next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slide</a:t>
            </a:r>
            <a:r>
              <a:rPr lang="de-DE" dirty="0">
                <a:cs typeface="Courier New" panose="02070309020205020404" pitchFamily="49" charset="0"/>
              </a:rPr>
              <a:t>.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70E48C-C558-4E59-B0D7-7A8C3924B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5E64DC-E098-47B4-8A4A-A9DA775D6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055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AF02A-99E5-4F27-BBE1-5497FD22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Reasons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2BA622-EFD5-4A28-886B-8C18BC15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Share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accessible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time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reusing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Marwick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et al., 2018)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99B31A-8883-48F6-9727-584EA6BD0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72F4C-4E5F-4AA5-8392-8586DFD95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9401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Suggests</a:t>
            </a:r>
            <a:r>
              <a:rPr lang="de-DE" dirty="0">
                <a:cs typeface="Courier New" panose="02070309020205020404" pitchFamily="49" charset="0"/>
              </a:rPr>
              <a:t>: Here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only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vignettes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examples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tests</a:t>
            </a:r>
            <a:r>
              <a:rPr lang="de-DE" dirty="0">
                <a:cs typeface="Courier New" panose="02070309020205020404" pitchFamily="49" charset="0"/>
              </a:rPr>
              <a:t>, but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not essential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functions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work</a:t>
            </a:r>
            <a:r>
              <a:rPr lang="de-DE" dirty="0">
                <a:cs typeface="Courier New" panose="02070309020205020404" pitchFamily="49" charset="0"/>
              </a:rPr>
              <a:t>.</a:t>
            </a: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8C0FFD-3CF6-44D8-B964-AC8B2E0FD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EFA0B-A1E7-4BFA-98FD-F2B06DC6A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0998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8F97B-10A6-4B22-AABC-1C23770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05BB9F-086F-4893-9B6C-B13B7ACD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: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URLs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commas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whitespace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Homepage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author</a:t>
            </a:r>
            <a:endParaRPr lang="de-DE" dirty="0"/>
          </a:p>
          <a:p>
            <a:pPr lvl="1"/>
            <a:r>
              <a:rPr lang="de-DE" dirty="0"/>
              <a:t>Page </a:t>
            </a:r>
            <a:r>
              <a:rPr lang="de-DE" dirty="0" err="1"/>
              <a:t>with</a:t>
            </a:r>
            <a:r>
              <a:rPr lang="de-DE" dirty="0"/>
              <a:t> additional material/</a:t>
            </a:r>
            <a:r>
              <a:rPr lang="de-DE" dirty="0" err="1"/>
              <a:t>information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BugReports</a:t>
            </a:r>
            <a:r>
              <a:rPr lang="de-DE" dirty="0"/>
              <a:t>: </a:t>
            </a:r>
            <a:r>
              <a:rPr lang="de-DE" dirty="0" err="1"/>
              <a:t>single</a:t>
            </a:r>
            <a:r>
              <a:rPr lang="de-DE" dirty="0"/>
              <a:t> URL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submitted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Will send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report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URL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e-</a:t>
            </a:r>
            <a:r>
              <a:rPr lang="de-DE" dirty="0" err="1"/>
              <a:t>mailaddress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maintainer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F7046C-3EB5-41CD-A00E-413989925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4A6352-1399-4618-B547-786EA5FF5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7473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8F97B-10A6-4B22-AABC-1C23770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05BB9F-086F-4893-9B6C-B13B7ACD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LazyData</a:t>
            </a:r>
            <a:r>
              <a:rPr lang="de-DE" dirty="0"/>
              <a:t>: </a:t>
            </a:r>
            <a:r>
              <a:rPr lang="en-US" dirty="0"/>
              <a:t>logical (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false</a:t>
            </a:r>
            <a:r>
              <a:rPr lang="en-US" dirty="0"/>
              <a:t>) field controls whether the R datasets use lazy-loading (i.e., if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false</a:t>
            </a:r>
            <a:r>
              <a:rPr lang="en-US" dirty="0"/>
              <a:t> the user needs to load your data with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  <a:r>
              <a:rPr lang="en-US" dirty="0"/>
              <a:t> and if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en-US" dirty="0"/>
              <a:t> the user can access it by typing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mydata</a:t>
            </a:r>
            <a:r>
              <a:rPr lang="en-US" dirty="0"/>
              <a:t>)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VignetteBuilder</a:t>
            </a:r>
            <a:r>
              <a:rPr lang="de-DE" dirty="0"/>
              <a:t>: </a:t>
            </a:r>
            <a:r>
              <a:rPr lang="en-US" dirty="0"/>
              <a:t>names (in a comma-separated list) packages that provide an engine for building vignettes: e.g.: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NeedsCompilation</a:t>
            </a:r>
            <a:r>
              <a:rPr lang="de-DE" dirty="0"/>
              <a:t>: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yes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C++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C61393-05BF-48DE-BA1D-842A5A1641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ED7E59-1D2F-4EEF-B4D3-384BC073C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44591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244B4E-5E3A-4187-BB1D-890224EB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File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D83604-C43F-435D-817B-88596CA7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0F5711-35B3-49FB-8277-5814958AEF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55A7D0-6F28-41CB-8654-55FEAE640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6298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978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3D6E4-5A7B-4252-8923-BE2AA9EC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</a:t>
            </a:r>
            <a:r>
              <a:rPr lang="de-DE" dirty="0" err="1"/>
              <a:t>elements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02894-E5B8-49DD-B48A-0A03A8F67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. These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importFrom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("lme4",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 These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export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fnc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41B93B-797D-46DD-A28C-CC1D41D1C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6D9F05-A536-46D5-9E27-C12043BBE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218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3D6E4-5A7B-4252-8923-BE2AA9EC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</a:t>
            </a:r>
            <a:r>
              <a:rPr lang="de-DE" dirty="0" err="1"/>
              <a:t>elements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02894-E5B8-49DD-B48A-0A03A8F67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S3method(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fnc_output_class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useDynLib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registration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=TRUE)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57E822-EF88-4204-A470-1A672B4E7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0B8BFB-C540-4996-9056-CFC5B158C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1551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03777-ACBF-4A0A-A006-2DF45CFE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news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B9F643-4E99-4943-913A-358B557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All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Note: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i="1" dirty="0" err="1"/>
              <a:t>can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tedious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90EE32-ABF6-4536-A68F-B81BEEB2C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B05B34-4788-4042-B3E5-2E3FA87E72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4265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933CF2-5C96-4B60-A7F8-9B7B2CDB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Help Files /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FF562A-08A2-485B-B9AC-754EE7B6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5ABBE1-AA24-4104-8116-2B7032885C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73B2C2-C993-4A98-8ED1-D85DBF093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3242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EA2EEF8-05A9-43A0-B12C-2C24D0F3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072451-7BF9-4313-8BBA-7715040C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Package-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after </a:t>
            </a:r>
            <a:r>
              <a:rPr lang="de-DE" dirty="0" err="1"/>
              <a:t>some</a:t>
            </a:r>
            <a:r>
              <a:rPr lang="de-DE" dirty="0"/>
              <a:t> time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do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72374E-D50B-481D-960B-2E7E5E7D4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8D67E-3ADB-46F6-9723-2E1E4CA38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743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1B06D-C527-4C3D-97CC-1DD9FC79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0452A7-150F-4D48-90ED-23C2CA5D0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E430671-D23E-4C71-9E52-BD0D99C967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EE5B2B-CBFC-4EDF-8A46-7329CCA2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391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roxygen2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193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5D872-3883-45B9-9B5C-9520624C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E0FE88-7E59-483B-8B70-731E104E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b="1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directly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script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/R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Every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tags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BC68F2-A616-4A41-B3E1-9A530259F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FFA5EE-1A75-4DFC-A279-8D880F2B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51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CDF2E7-A5B6-409C-ACFA-EE921EF0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5000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7002B-07D3-4D65-B862-A6AAFB21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</a:t>
            </a:r>
            <a:r>
              <a:rPr lang="de-DE" dirty="0" err="1"/>
              <a:t>of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a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F50CAD-5479-49D5-8404-FBA91A9CC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R Packages (</a:t>
            </a:r>
            <a:r>
              <a:rPr lang="de-DE" altLang="de-DE" dirty="0" err="1"/>
              <a:t>Wickham</a:t>
            </a:r>
            <a:r>
              <a:rPr lang="de-DE" altLang="de-DE" dirty="0"/>
              <a:t> &amp; Bryan)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06394-AFD1-46DD-A3DF-FF7C95BA1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52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D629AC2-3BD4-43E5-8830-398246224777}"/>
              </a:ext>
            </a:extLst>
          </p:cNvPr>
          <p:cNvSpPr txBox="1">
            <a:spLocks/>
          </p:cNvSpPr>
          <p:nvPr/>
        </p:nvSpPr>
        <p:spPr bwMode="auto">
          <a:xfrm>
            <a:off x="2087724" y="1608473"/>
            <a:ext cx="4968552" cy="247544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Elementwise Square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\code{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} returns square of each element of a numeric vector.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x A numeric vector (or scalar).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output is a vector with the same length as \code{x}.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(c(1,2,4))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dontrun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("a")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@export</a:t>
            </a:r>
          </a:p>
          <a:p>
            <a:pPr marL="68400" indent="0">
              <a:buNone/>
            </a:pP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function(x) {x^2}</a:t>
            </a:r>
            <a:endParaRPr lang="de-DE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0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@title</a:t>
            </a:r>
            <a:r>
              <a:rPr lang="de-DE" dirty="0"/>
              <a:t>: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(&lt; 65 </a:t>
            </a:r>
            <a:r>
              <a:rPr lang="de-DE" dirty="0" err="1"/>
              <a:t>characters</a:t>
            </a:r>
            <a:r>
              <a:rPr lang="de-DE" dirty="0"/>
              <a:t>). Use </a:t>
            </a:r>
            <a:r>
              <a:rPr lang="de-DE" dirty="0" err="1"/>
              <a:t>capitalization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end.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out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description</a:t>
            </a:r>
            <a:r>
              <a:rPr lang="de-DE" dirty="0"/>
              <a:t>: a </a:t>
            </a:r>
            <a:r>
              <a:rPr lang="de-DE" dirty="0" err="1"/>
              <a:t>paragraph</a:t>
            </a:r>
            <a:r>
              <a:rPr lang="de-DE" dirty="0"/>
              <a:t> (a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tag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provided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title tag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out; 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6672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param</a:t>
            </a:r>
            <a:r>
              <a:rPr lang="de-DE" dirty="0"/>
              <a:t>: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parameter</a:t>
            </a:r>
            <a:r>
              <a:rPr lang="de-DE" dirty="0"/>
              <a:t> tag. After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param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argument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short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return</a:t>
            </a:r>
            <a:r>
              <a:rPr lang="de-DE" dirty="0"/>
              <a:t>: a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, e.g., a (</a:t>
            </a:r>
            <a:r>
              <a:rPr lang="de-DE" dirty="0" err="1"/>
              <a:t>named</a:t>
            </a:r>
            <a:r>
              <a:rPr lang="de-DE" dirty="0"/>
              <a:t>) </a:t>
            </a:r>
            <a:r>
              <a:rPr lang="de-DE" dirty="0" err="1"/>
              <a:t>list</a:t>
            </a:r>
            <a:r>
              <a:rPr lang="de-DE" dirty="0"/>
              <a:t>,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export</a:t>
            </a:r>
            <a:r>
              <a:rPr lang="de-DE" dirty="0"/>
              <a:t>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exported</a:t>
            </a:r>
            <a:r>
              <a:rPr lang="de-DE" dirty="0"/>
              <a:t> (i.e.,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NAMESPACE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0923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break and </a:t>
            </a:r>
            <a:r>
              <a:rPr lang="de-DE" dirty="0" err="1"/>
              <a:t>then</a:t>
            </a:r>
            <a:r>
              <a:rPr lang="de-DE" dirty="0"/>
              <a:t> wirte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(</a:t>
            </a:r>
            <a:r>
              <a:rPr lang="de-DE" dirty="0" err="1"/>
              <a:t>potentially</a:t>
            </a:r>
            <a:r>
              <a:rPr lang="de-DE" dirty="0"/>
              <a:t>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x &lt;-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Plain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dontshow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{log(x)}</a:t>
            </a:r>
            <a:r>
              <a:rPr lang="de-DE" dirty="0"/>
              <a:t>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but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shown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helpfile</a:t>
            </a:r>
            <a:r>
              <a:rPr lang="de-DE" dirty="0"/>
              <a:t> (i.e., </a:t>
            </a:r>
            <a:r>
              <a:rPr lang="de-DE" dirty="0" err="1"/>
              <a:t>included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)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dontrun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plot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(x)}</a:t>
            </a:r>
            <a:r>
              <a:rPr lang="de-DE" dirty="0"/>
              <a:t>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but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run</a:t>
            </a:r>
            <a:endParaRPr lang="de-DE" dirty="0">
              <a:solidFill>
                <a:srgbClr val="C00000"/>
              </a:solidFill>
            </a:endParaRP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(x)}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run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but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shown</a:t>
            </a:r>
            <a:r>
              <a:rPr lang="de-DE" dirty="0"/>
              <a:t> in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6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roxygen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/in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script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Compilation</a:t>
            </a:r>
            <a:r>
              <a:rPr lang="de-DE" dirty="0"/>
              <a:t>: do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which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calls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de-DE" dirty="0"/>
              <a:t>press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Cmd+Shift+D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Preview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?</a:t>
            </a:r>
            <a:r>
              <a:rPr lang="de-DE" dirty="0"/>
              <a:t>-symbol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(e.g.,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?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56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5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B3EF-032F-48DC-B3FC-BED95731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D76AE-9ED1-4049-B8C9-6CEB7D6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Write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dirty="0"/>
              <a:t> in an R </a:t>
            </a:r>
            <a:r>
              <a:rPr lang="de-DE" dirty="0" err="1"/>
              <a:t>script</a:t>
            </a:r>
            <a:r>
              <a:rPr lang="de-DE" dirty="0"/>
              <a:t> (</a:t>
            </a:r>
            <a:r>
              <a:rPr lang="de-DE" dirty="0">
                <a:latin typeface="Consolas" panose="020B0609020204030204" pitchFamily="49" charset="0"/>
              </a:rPr>
              <a:t>fnc1.R</a:t>
            </a:r>
            <a:r>
              <a:rPr lang="de-DE" dirty="0"/>
              <a:t>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Write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roxygen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comments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Workflow </a:t>
            </a:r>
            <a:r>
              <a:rPr lang="de-DE" dirty="0" err="1"/>
              <a:t>described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compilation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Run </a:t>
            </a:r>
            <a:r>
              <a:rPr lang="de-DE" dirty="0" err="1"/>
              <a:t>command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Press </a:t>
            </a:r>
            <a:r>
              <a:rPr lang="de-DE" dirty="0" err="1"/>
              <a:t>short-cut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Cmd+Shift+D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4AADA3-A3DB-435D-B481-0DA7FB359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B3BAF-5A4E-401D-A296-78164805B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57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EF3F50-6089-419B-8EF4-808212F18325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5FC934-22DB-4E3C-836B-56A049FF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C11AC0-1611-4531-B4E6-2FD78C76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23EDC7A-C8FA-4656-91D1-63E693A1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93128D9-E7DB-4E31-87D2-07030F8649F4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06078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187A5-0CC9-4543-B97C-05927D88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in </a:t>
            </a:r>
            <a:r>
              <a:rPr lang="de-DE" dirty="0" err="1"/>
              <a:t>brief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737C0-58AB-4742-89C0-ED2935ECD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EB73F-8286-441B-85C6-9E7166A59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56D70B7-D029-4456-A09C-661CD09DA3C0}"/>
              </a:ext>
            </a:extLst>
          </p:cNvPr>
          <p:cNvSpPr txBox="1">
            <a:spLocks/>
          </p:cNvSpPr>
          <p:nvPr/>
        </p:nvSpPr>
        <p:spPr bwMode="auto">
          <a:xfrm>
            <a:off x="1835696" y="1432396"/>
            <a:ext cx="5472608" cy="287243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0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another_pkgname</a:t>
            </a:r>
            <a:r>
              <a:rPr lang="en-US" sz="10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fnc1 fnc2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@references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K. C. (2010). Hierarchical multinomial processing tree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models: A latent-trait approach.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emph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Psychometrika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75(1)}, 70-98.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{10.1007/s11336-004-1188-3}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@author Raphael Hartmann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"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", .registration=TRUE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seealso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\code{\link{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functionname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}}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Arbitrary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sectiontitle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Write what you need in you custom section.</a:t>
            </a:r>
          </a:p>
        </p:txBody>
      </p:sp>
    </p:spTree>
    <p:extLst>
      <p:ext uri="{BB962C8B-B14F-4D97-AF65-F5344CB8AC3E}">
        <p14:creationId xmlns:p14="http://schemas.microsoft.com/office/powerpoint/2010/main" val="1503357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Additional (</a:t>
            </a:r>
            <a:r>
              <a:rPr lang="de-DE" dirty="0" err="1"/>
              <a:t>important</a:t>
            </a:r>
            <a:r>
              <a:rPr lang="de-DE" dirty="0"/>
              <a:t>)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(e.g., </a:t>
            </a:r>
            <a:r>
              <a:rPr lang="de-DE" dirty="0" err="1"/>
              <a:t>stats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This </a:t>
            </a:r>
            <a:r>
              <a:rPr lang="de-DE" dirty="0" err="1"/>
              <a:t>tells</a:t>
            </a:r>
            <a:r>
              <a:rPr lang="de-DE" dirty="0"/>
              <a:t> roxygen2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another_pkgname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NAMESPACE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references</a:t>
            </a:r>
            <a:r>
              <a:rPr lang="de-DE" dirty="0"/>
              <a:t>: Name all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on.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authors</a:t>
            </a:r>
            <a:r>
              <a:rPr lang="de-DE" dirty="0"/>
              <a:t>: Name </a:t>
            </a:r>
            <a:r>
              <a:rPr lang="de-DE" dirty="0" err="1"/>
              <a:t>yourself</a:t>
            </a:r>
            <a:r>
              <a:rPr lang="de-DE" dirty="0"/>
              <a:t> (and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436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853623-E9FF-4C00-8503-F8751218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31B0BD-4447-4939-BE87-B3F23BFA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Code </a:t>
            </a:r>
            <a:r>
              <a:rPr lang="de-DE" dirty="0" err="1"/>
              <a:t>syntax</a:t>
            </a:r>
            <a:r>
              <a:rPr lang="de-DE" dirty="0"/>
              <a:t>:</a:t>
            </a:r>
          </a:p>
          <a:p>
            <a:pPr marL="525462" indent="-342900">
              <a:buFont typeface="Consolas" panose="020B0609020204030204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 code (and C/C++ code)</a:t>
            </a:r>
          </a:p>
          <a:p>
            <a:pPr marL="525462" indent="-342900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Terminal/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shell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code (bash) in RStudio terminal</a:t>
            </a:r>
          </a:p>
          <a:p>
            <a:pPr marL="525462" indent="-342900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dirty="0"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FB6A9F-AC8E-420A-BB14-CFAE5CA8F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CC81B5-0B37-4F41-AC10-F02AF6EBD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4114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Additional (</a:t>
            </a:r>
            <a:r>
              <a:rPr lang="de-DE" dirty="0" err="1"/>
              <a:t>important</a:t>
            </a:r>
            <a:r>
              <a:rPr lang="de-DE" dirty="0"/>
              <a:t>)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dirty="0">
                <a:ea typeface="Inconsolata" panose="00000509000000000000" pitchFamily="49" charset="0"/>
              </a:rPr>
              <a:t>: If your function uses C/C++ code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seealso</a:t>
            </a:r>
            <a:r>
              <a:rPr lang="de-DE" dirty="0"/>
              <a:t>: 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yours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section</a:t>
            </a:r>
            <a:r>
              <a:rPr lang="de-DE" dirty="0"/>
              <a:t>: Write a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. </a:t>
            </a:r>
            <a:r>
              <a:rPr lang="de-DE" dirty="0" err="1"/>
              <a:t>Typically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3542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B3EF-032F-48DC-B3FC-BED95731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D76AE-9ED1-4049-B8C9-6CEB7D61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712646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package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stats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Adapt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DESCRIPTION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accordingly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 </a:t>
            </a:r>
          </a:p>
          <a:p>
            <a:pPr marL="973638" lvl="1" indent="-457200"/>
            <a:r>
              <a:rPr lang="de-DE" dirty="0" err="1"/>
              <a:t>Let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import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tag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525600" indent="-457200">
              <a:buFont typeface="+mj-lt"/>
              <a:buAutoNum type="arabicPeriod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author</a:t>
            </a:r>
            <a:r>
              <a:rPr lang="de-DE" dirty="0"/>
              <a:t> and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reference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@author</a:t>
            </a:r>
            <a:r>
              <a:rPr lang="de-DE" dirty="0"/>
              <a:t>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@references</a:t>
            </a:r>
            <a:r>
              <a:rPr lang="de-DE" dirty="0"/>
              <a:t>, </a:t>
            </a:r>
            <a:r>
              <a:rPr lang="de-DE" dirty="0" err="1"/>
              <a:t>respectively</a:t>
            </a:r>
            <a:endParaRPr lang="en-US" dirty="0">
              <a:latin typeface="Consolas" panose="020B0609020204030204" pitchFamily="49" charset="0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4AADA3-A3DB-435D-B481-0DA7FB359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B3BAF-5A4E-401D-A296-78164805B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61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EF3F50-6089-419B-8EF4-808212F18325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5FC934-22DB-4E3C-836B-56A049FF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C11AC0-1611-4531-B4E6-2FD78C76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23EDC7A-C8FA-4656-91D1-63E693A1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BE387FB0-B5D0-4B94-A75B-67A15A82185A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7571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6C18E1F-C12C-4394-9CFA-9816F190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0B0B5-3624-4992-9426-14609D2C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rgbClr val="C00000"/>
                </a:solidFill>
              </a:rPr>
              <a:t>Data </a:t>
            </a:r>
            <a:r>
              <a:rPr lang="de-DE" dirty="0" err="1">
                <a:solidFill>
                  <a:srgbClr val="C00000"/>
                </a:solidFill>
              </a:rPr>
              <a:t>does</a:t>
            </a:r>
            <a:r>
              <a:rPr lang="de-DE" dirty="0">
                <a:solidFill>
                  <a:srgbClr val="C00000"/>
                </a:solidFill>
              </a:rPr>
              <a:t> not </a:t>
            </a:r>
            <a:r>
              <a:rPr lang="de-DE" dirty="0" err="1">
                <a:solidFill>
                  <a:srgbClr val="C00000"/>
                </a:solidFill>
              </a:rPr>
              <a:t>exist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as</a:t>
            </a:r>
            <a:r>
              <a:rPr lang="de-DE" dirty="0">
                <a:solidFill>
                  <a:srgbClr val="C00000"/>
                </a:solidFill>
              </a:rPr>
              <a:t> R code!</a:t>
            </a:r>
          </a:p>
          <a:p>
            <a:pPr marL="6840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,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2396B2-69F1-422C-A318-16B22C1F9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E0FDC8-2BD2-40E2-B93E-944C68E4F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62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9389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7002B-07D3-4D65-B862-A6AAFB21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of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F50CAD-5479-49D5-8404-FBA91A9CC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R Packages (</a:t>
            </a:r>
            <a:r>
              <a:rPr lang="de-DE" altLang="de-DE" dirty="0" err="1"/>
              <a:t>Wickham</a:t>
            </a:r>
            <a:r>
              <a:rPr lang="de-DE" altLang="de-DE" dirty="0"/>
              <a:t> &amp; Bryan)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06394-AFD1-46DD-A3DF-FF7C95BA1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63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D629AC2-3BD4-43E5-8830-398246224777}"/>
              </a:ext>
            </a:extLst>
          </p:cNvPr>
          <p:cNvSpPr txBox="1">
            <a:spLocks/>
          </p:cNvSpPr>
          <p:nvPr/>
        </p:nvSpPr>
        <p:spPr bwMode="auto">
          <a:xfrm>
            <a:off x="1910751" y="1563638"/>
            <a:ext cx="5322498" cy="244827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Prices of 50,000 round cut diamonds.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A dataset containing the prices and other attributes of almost 54,000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diamonds.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@format A data frame with 53940 rows and 10 variables: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\describe{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\item{price}{price, in US dollars}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\item{carat}{weight of the diamond, in carats}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@source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{http://www.diamondse.info/}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"diamonds"</a:t>
            </a:r>
            <a:endParaRPr lang="de-DE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D1B8809-BBF3-4D36-A7D2-479EA1CB4942}"/>
              </a:ext>
            </a:extLst>
          </p:cNvPr>
          <p:cNvSpPr txBox="1"/>
          <p:nvPr/>
        </p:nvSpPr>
        <p:spPr>
          <a:xfrm>
            <a:off x="3131840" y="4083918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R </a:t>
            </a:r>
            <a:r>
              <a:rPr lang="de-DE" sz="1400" dirty="0" err="1">
                <a:solidFill>
                  <a:schemeClr val="accent1">
                    <a:lumMod val="50000"/>
                  </a:schemeClr>
                </a:solidFill>
              </a:rPr>
              <a:t>object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1400" dirty="0"/>
              <a:t>(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sz="1400" dirty="0"/>
              <a:t>), not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>
                <a:latin typeface="Consolas" panose="020B0609020204030204" pitchFamily="49" charset="0"/>
              </a:rPr>
              <a:t>.</a:t>
            </a:r>
            <a:r>
              <a:rPr lang="de-DE" sz="1400" dirty="0" err="1">
                <a:latin typeface="Consolas" panose="020B0609020204030204" pitchFamily="49" charset="0"/>
              </a:rPr>
              <a:t>RData</a:t>
            </a:r>
            <a:r>
              <a:rPr lang="de-DE" sz="1400" dirty="0"/>
              <a:t> </a:t>
            </a:r>
            <a:r>
              <a:rPr lang="de-DE" sz="1400" dirty="0" err="1"/>
              <a:t>file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667A5CC-D9B0-46C6-9505-A5FD520CB87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699792" y="3939903"/>
            <a:ext cx="432048" cy="2979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4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format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\describe{}</a:t>
            </a:r>
            <a:r>
              <a:rPr lang="de-DE" dirty="0"/>
              <a:t> and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\item{variable}{variable description}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nicer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usage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needed</a:t>
            </a:r>
            <a:r>
              <a:rPr lang="de-DE" dirty="0"/>
              <a:t>, but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you</a:t>
            </a:r>
            <a:r>
              <a:rPr lang="de-DE" dirty="0"/>
              <a:t> must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@source</a:t>
            </a:r>
            <a:r>
              <a:rPr lang="de-DE" dirty="0"/>
              <a:t>: </a:t>
            </a:r>
            <a:r>
              <a:rPr lang="de-DE" dirty="0" err="1"/>
              <a:t>typically</a:t>
            </a:r>
            <a:r>
              <a:rPr lang="de-DE" dirty="0"/>
              <a:t> just an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en-US" dirty="0" err="1"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{https://...}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simulated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Simulation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2669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break and </a:t>
            </a:r>
            <a:r>
              <a:rPr lang="de-DE" dirty="0" err="1"/>
              <a:t>then</a:t>
            </a:r>
            <a:r>
              <a:rPr lang="de-DE" dirty="0"/>
              <a:t> wirte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(</a:t>
            </a:r>
            <a:r>
              <a:rPr lang="de-DE" dirty="0" err="1"/>
              <a:t>potentially</a:t>
            </a:r>
            <a:r>
              <a:rPr lang="de-DE" dirty="0"/>
              <a:t>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43084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6C18E1F-C12C-4394-9CFA-9816F190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Package-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0B0B5-3624-4992-9426-14609D2C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rgbClr val="C00000"/>
                </a:solidFill>
              </a:rPr>
              <a:t>There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is</a:t>
            </a:r>
            <a:r>
              <a:rPr lang="de-DE" dirty="0">
                <a:solidFill>
                  <a:srgbClr val="C00000"/>
                </a:solidFill>
              </a:rPr>
              <a:t> also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R code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package-overview</a:t>
            </a:r>
            <a:r>
              <a:rPr lang="de-DE" dirty="0">
                <a:solidFill>
                  <a:srgbClr val="C00000"/>
                </a:solidFill>
              </a:rPr>
              <a:t>!</a:t>
            </a:r>
          </a:p>
          <a:p>
            <a:pPr marL="6840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,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2396B2-69F1-422C-A318-16B22C1F9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E0FDC8-2BD2-40E2-B93E-944C68E4F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66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3207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187A5-0CC9-4543-B97C-05927D88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737C0-58AB-4742-89C0-ED2935ECD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EB73F-8286-441B-85C6-9E7166A59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67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56D70B7-D029-4456-A09C-661CD09DA3C0}"/>
              </a:ext>
            </a:extLst>
          </p:cNvPr>
          <p:cNvSpPr txBox="1">
            <a:spLocks/>
          </p:cNvSpPr>
          <p:nvPr/>
        </p:nvSpPr>
        <p:spPr bwMode="auto">
          <a:xfrm>
            <a:off x="2483768" y="1563638"/>
            <a:ext cx="4176464" cy="243864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 A toy package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package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provides one function and a dataset: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a function to calculate the square and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df, a data frame with random values.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Functions: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functions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Datasets: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datasets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docType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package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@name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566392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D2535-CB6E-4949-9B5F-FAEF7A7E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Formatting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497B8-0CD8-4CBC-BF19-EC3D626A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and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,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https://cran.r-project.org/doc/manuals/R-exts.html#Marking-text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https://r-pkgs.org/man.html#text-formatting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F15E1C-B48A-4755-97CE-D1D0C95AE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5A6342-6453-42BC-81F6-F19E8B87FC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1862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Generate a </a:t>
            </a:r>
            <a:r>
              <a:rPr lang="de-DE" dirty="0" err="1"/>
              <a:t>new</a:t>
            </a:r>
            <a:r>
              <a:rPr lang="de-DE" dirty="0"/>
              <a:t>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package-overview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Generate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 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</a:t>
            </a:r>
            <a:r>
              <a:rPr lang="de-DE" dirty="0"/>
              <a:t>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and save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mydata1.RData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subfolder</a:t>
            </a:r>
            <a:r>
              <a:rPr lang="de-DE" dirty="0"/>
              <a:t>. Generate a </a:t>
            </a:r>
            <a:r>
              <a:rPr lang="de-DE" dirty="0" err="1"/>
              <a:t>new</a:t>
            </a:r>
            <a:r>
              <a:rPr lang="de-DE" dirty="0"/>
              <a:t>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69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746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C42788-574B-47B8-84A6-6ADAF2C2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Packages </a:t>
            </a:r>
            <a:r>
              <a:rPr lang="de-DE" dirty="0" err="1"/>
              <a:t>needed</a:t>
            </a:r>
            <a:r>
              <a:rPr lang="de-DE" dirty="0"/>
              <a:t> in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A6F99C-FB1F-4F6E-BBEB-A937CD703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devtools</a:t>
            </a:r>
            <a:r>
              <a:rPr lang="de-DE" dirty="0"/>
              <a:t> in R/</a:t>
            </a:r>
            <a:r>
              <a:rPr lang="de-DE" dirty="0" err="1"/>
              <a:t>Rstudio</a:t>
            </a:r>
            <a:endParaRPr lang="de-DE" dirty="0"/>
          </a:p>
          <a:p>
            <a:pPr lvl="1">
              <a:buFont typeface="Consolas" panose="020B0609020204030204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install.packages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 in RStudio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:</a:t>
            </a:r>
          </a:p>
          <a:p>
            <a:pPr lvl="1">
              <a:buFont typeface="Consolas" panose="020B0609020204030204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has_devel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2E35A6-EEB2-4617-8F2C-F5134BA96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384E25-70AE-45AE-9F18-A8D6992B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C3DB6-FFE4-4A18-8FED-388472CA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245" y="185000"/>
            <a:ext cx="776409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7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8E720-451C-4B96-96AF-7812B0C5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759C09-1E86-4587-A3EE-DF99DCFD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man/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WRE </a:t>
            </a:r>
            <a:r>
              <a:rPr lang="de-DE" dirty="0" err="1"/>
              <a:t>gives</a:t>
            </a:r>
            <a:r>
              <a:rPr lang="de-DE" dirty="0"/>
              <a:t> a </a:t>
            </a:r>
            <a:r>
              <a:rPr lang="de-DE" dirty="0" err="1"/>
              <a:t>guide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https://cran.r-project.org/doc/manuals/R-exts.html#Writing-R-documentation-files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This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6FFD1B-FA43-4366-8171-B479C5084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ED373-0760-43A0-AC52-285E62BC63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0524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933CF2-5C96-4B60-A7F8-9B7B2CDB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Terminal Commands and Alternatives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FF562A-08A2-485B-B9AC-754EE7B6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830ACCC-6F68-477F-8916-4A72FD49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0473A-CC1A-4446-BA2C-519EA6275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71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4073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0B6444A-A96C-4AF2-80D1-95D478C4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8F04EF-26DF-41F9-A400-34B35B24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280598" cy="3036888"/>
          </a:xfrm>
        </p:spPr>
        <p:txBody>
          <a:bodyPr/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WRE</a:t>
            </a:r>
            <a:r>
              <a:rPr lang="de-DE" dirty="0"/>
              <a:t> will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terms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terminal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commands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and not R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devtool</a:t>
            </a:r>
            <a:r>
              <a:rPr lang="de-DE" dirty="0"/>
              <a:t> and </a:t>
            </a:r>
            <a:r>
              <a:rPr lang="de-DE" dirty="0" err="1"/>
              <a:t>co.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unsure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topic</a:t>
            </a:r>
            <a:r>
              <a:rPr lang="de-DE" dirty="0"/>
              <a:t> and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consult</a:t>
            </a:r>
            <a:r>
              <a:rPr lang="de-DE" dirty="0"/>
              <a:t> WRE,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know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at least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basics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bash</a:t>
            </a:r>
            <a:r>
              <a:rPr lang="de-DE" dirty="0"/>
              <a:t> (terminal)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syntax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64BEA5-8DAA-4AF3-A45E-647EC01F37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13163A-983D-4B7C-854C-E8D697C67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72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78690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3E227-0C63-4313-BD23-6EF53B18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5768B-9B08-45AF-A568-FFF7B9E5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9BAB10-AFA7-4BF7-99FF-0F4AA1403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0BE807-20E1-4443-B6CD-1FA3D069B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1114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92283-D88C-4DAD-91D2-7D7B9765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RStudio terminal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26AD7-B98C-4064-9A52-38FA345A90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9A8617-D3CF-4C90-B934-7A70D9387F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74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595A07-C397-433C-B6A5-6C3A9152E2D9}"/>
              </a:ext>
            </a:extLst>
          </p:cNvPr>
          <p:cNvGrpSpPr/>
          <p:nvPr/>
        </p:nvGrpSpPr>
        <p:grpSpPr>
          <a:xfrm>
            <a:off x="8096250" y="177800"/>
            <a:ext cx="914400" cy="914400"/>
            <a:chOff x="8096250" y="177800"/>
            <a:chExt cx="914400" cy="9144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3E54F67-2D65-48FE-869C-955B1252AFD4}"/>
                </a:ext>
              </a:extLst>
            </p:cNvPr>
            <p:cNvSpPr/>
            <p:nvPr/>
          </p:nvSpPr>
          <p:spPr>
            <a:xfrm>
              <a:off x="8200653" y="344611"/>
              <a:ext cx="700460" cy="465013"/>
            </a:xfrm>
            <a:prstGeom prst="rect">
              <a:avLst/>
            </a:prstGeom>
            <a:solidFill>
              <a:srgbClr val="F6F6F6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F782501-8080-4C7E-BA98-9607ADF7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484" y="411510"/>
              <a:ext cx="607931" cy="340441"/>
            </a:xfrm>
            <a:prstGeom prst="rect">
              <a:avLst/>
            </a:prstGeom>
          </p:spPr>
        </p:pic>
        <p:pic>
          <p:nvPicPr>
            <p:cNvPr id="9" name="Grafik 8" descr="Monitor">
              <a:extLst>
                <a:ext uri="{FF2B5EF4-FFF2-40B4-BE49-F238E27FC236}">
                  <a16:creationId xmlns:a16="http://schemas.microsoft.com/office/drawing/2014/main" id="{F531395C-9FDC-4099-B6B0-4F565CE98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6250" y="177800"/>
              <a:ext cx="914400" cy="914400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197CABF0-606A-42A4-8638-46B3349A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425" y="1092200"/>
            <a:ext cx="4629150" cy="34671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5429DE-38B6-41D9-9ED1-F7B81F8F310D}"/>
              </a:ext>
            </a:extLst>
          </p:cNvPr>
          <p:cNvSpPr/>
          <p:nvPr/>
        </p:nvSpPr>
        <p:spPr>
          <a:xfrm>
            <a:off x="2566369" y="2967764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607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062A-AE3C-4583-92B2-BA489628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RStudio terminal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45D41-7B12-4E4E-AEB4-0DABDEA36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4BF47-2480-4D6D-886D-9DCD1EB02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4A49BA-BFB3-4A31-8AB3-A2DF7B08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084097"/>
            <a:ext cx="4629150" cy="34671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BBA4FC1-431E-4D31-A6F6-08AEB17128F3}"/>
              </a:ext>
            </a:extLst>
          </p:cNvPr>
          <p:cNvSpPr/>
          <p:nvPr/>
        </p:nvSpPr>
        <p:spPr>
          <a:xfrm>
            <a:off x="2277430" y="3165229"/>
            <a:ext cx="2870634" cy="13859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FADFEB-B499-4ABB-A5C6-348A1B3F5D68}"/>
              </a:ext>
            </a:extLst>
          </p:cNvPr>
          <p:cNvGrpSpPr/>
          <p:nvPr/>
        </p:nvGrpSpPr>
        <p:grpSpPr>
          <a:xfrm>
            <a:off x="8096250" y="177800"/>
            <a:ext cx="914400" cy="914400"/>
            <a:chOff x="8096250" y="177800"/>
            <a:chExt cx="914400" cy="9144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C14897C-0FD3-46F1-9E4A-C315C32017DC}"/>
                </a:ext>
              </a:extLst>
            </p:cNvPr>
            <p:cNvSpPr/>
            <p:nvPr/>
          </p:nvSpPr>
          <p:spPr>
            <a:xfrm>
              <a:off x="8200653" y="344611"/>
              <a:ext cx="700460" cy="465013"/>
            </a:xfrm>
            <a:prstGeom prst="rect">
              <a:avLst/>
            </a:prstGeom>
            <a:solidFill>
              <a:srgbClr val="F6F6F6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2ADDA9-8F7E-4D33-9279-A074FB10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484" y="411510"/>
              <a:ext cx="607931" cy="340441"/>
            </a:xfrm>
            <a:prstGeom prst="rect">
              <a:avLst/>
            </a:prstGeom>
          </p:spPr>
        </p:pic>
        <p:pic>
          <p:nvPicPr>
            <p:cNvPr id="11" name="Grafik 10" descr="Monitor">
              <a:extLst>
                <a:ext uri="{FF2B5EF4-FFF2-40B4-BE49-F238E27FC236}">
                  <a16:creationId xmlns:a16="http://schemas.microsoft.com/office/drawing/2014/main" id="{8D5C09F5-9C79-419D-A760-3385342B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6250" y="177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409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953F-7545-4077-B320-8B6C219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Navigation in </a:t>
            </a:r>
            <a:r>
              <a:rPr lang="de-DE" dirty="0" err="1"/>
              <a:t>the</a:t>
            </a:r>
            <a:r>
              <a:rPr lang="de-DE" dirty="0"/>
              <a:t> (RStudio) terminal (bash)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81305-970D-4A5D-8AAE-A58F1E20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640638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i="1" dirty="0" err="1"/>
              <a:t>change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i="1" dirty="0" err="1"/>
              <a:t>directory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</a:t>
            </a:r>
            <a:r>
              <a:rPr lang="de-DE" dirty="0"/>
              <a:t> and </a:t>
            </a:r>
            <a:r>
              <a:rPr lang="de-DE" i="1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/>
              <a:t>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R/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superfolder</a:t>
            </a:r>
            <a:r>
              <a:rPr lang="de-DE" dirty="0"/>
              <a:t>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(i.e., </a:t>
            </a: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):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..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(i.e.,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lies):</a:t>
            </a:r>
          </a:p>
          <a:p>
            <a:pPr lvl="2" indent="-285750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..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Consolas" panose="020B0609020204030204" pitchFamily="49" charset="0"/>
              <a:buChar char="$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0DD972-2225-4025-8427-F12D28E1D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7E7163-3221-447A-B0E2-86856FDF3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6770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953F-7545-4077-B320-8B6C219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and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81305-970D-4A5D-8AAE-A58F1E20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640638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tarball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tar.gz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):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Check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(but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0.0-1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 pkgname_0.0-1.tar.gz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(but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0.0-1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INSTALL pkgname_0.0-1.tar.gz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0DD972-2225-4025-8427-F12D28E1D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7E7163-3221-447A-B0E2-86856FDF3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97682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2669D-27B3-4E4C-BE15-11BCDD6F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CRAN check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280F03-F38B-4073-8011-20C0B035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CRAN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must not </a:t>
            </a:r>
            <a:r>
              <a:rPr lang="de-DE" dirty="0" err="1">
                <a:solidFill>
                  <a:srgbClr val="C00000"/>
                </a:solidFill>
              </a:rPr>
              <a:t>be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an</a:t>
            </a:r>
            <a:r>
              <a:rPr lang="de-DE" dirty="0">
                <a:solidFill>
                  <a:srgbClr val="C00000"/>
                </a:solidFill>
              </a:rPr>
              <a:t> Error </a:t>
            </a:r>
            <a:r>
              <a:rPr lang="de-DE" dirty="0" err="1"/>
              <a:t>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Warning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(Notes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ok‘ish</a:t>
            </a:r>
            <a:r>
              <a:rPr lang="de-DE" dirty="0"/>
              <a:t>):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 --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as-cran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pkgname_0.0-1.tar.gz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See </a:t>
            </a:r>
            <a:r>
              <a:rPr lang="de-DE" dirty="0">
                <a:hlinkClick r:id="rId2"/>
              </a:rPr>
              <a:t>https://r-pkgs.org/r-cmd-check.html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errors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 descr="Checkliste RNL">
            <a:extLst>
              <a:ext uri="{FF2B5EF4-FFF2-40B4-BE49-F238E27FC236}">
                <a16:creationId xmlns:a16="http://schemas.microsoft.com/office/drawing/2014/main" id="{85792696-F901-422D-92E4-C566A0BC6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864CC-76D6-4F9A-A119-FC9D1092BF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C2615A-3F15-415A-9F84-AE3ADA98B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8609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RStudio terminal</a:t>
            </a:r>
            <a:r>
              <a:rPr lang="de-DE" dirty="0"/>
              <a:t>:</a:t>
            </a:r>
          </a:p>
          <a:p>
            <a:pPr marL="973638" lvl="1" indent="-457200">
              <a:buFont typeface="+mj-lt"/>
              <a:buAutoNum type="arabicPeriod"/>
            </a:pPr>
            <a:r>
              <a:rPr lang="de-DE" dirty="0"/>
              <a:t>Generate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tarball</a:t>
            </a:r>
            <a:endParaRPr lang="de-DE" dirty="0"/>
          </a:p>
          <a:p>
            <a:pPr marL="973638" lvl="1" indent="-4572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tarball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CRAN-</a:t>
            </a:r>
            <a:r>
              <a:rPr lang="de-DE" dirty="0" err="1"/>
              <a:t>feasibility</a:t>
            </a:r>
            <a:r>
              <a:rPr lang="de-DE" dirty="0"/>
              <a:t>) </a:t>
            </a:r>
          </a:p>
          <a:p>
            <a:pPr marL="973638" lvl="1" indent="-457200">
              <a:buFont typeface="+mj-lt"/>
              <a:buAutoNum type="arabicPeriod"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973638" lvl="1" indent="-457200">
              <a:buFont typeface="+mj-lt"/>
              <a:buAutoNum type="arabicPeriod"/>
            </a:pP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68400" indent="0">
              <a:buNone/>
            </a:pPr>
            <a:r>
              <a:rPr lang="de-DE" b="1" dirty="0">
                <a:solidFill>
                  <a:srgbClr val="C00000"/>
                </a:solidFill>
              </a:rPr>
              <a:t>Note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errors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warnings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,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terminal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and „</a:t>
            </a:r>
            <a:r>
              <a:rPr lang="de-DE" dirty="0" err="1"/>
              <a:t>copy</a:t>
            </a:r>
            <a:r>
              <a:rPr lang="de-DE" dirty="0"/>
              <a:t>“) </a:t>
            </a:r>
            <a:r>
              <a:rPr lang="de-DE" dirty="0" err="1"/>
              <a:t>somewhere</a:t>
            </a:r>
            <a:r>
              <a:rPr lang="de-DE" dirty="0"/>
              <a:t> and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discuss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them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79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264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1B06D-C527-4C3D-97CC-1DD9FC79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Setup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0452A7-150F-4D48-90ED-23C2CA5D0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E430671-D23E-4C71-9E52-BD0D99C967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EE5B2B-CBFC-4EDF-8A46-7329CCA2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5882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19D30-F9F7-4C55-B132-0BC4BD7D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, check,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R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BEA5D6-E218-4362-98AB-AFBD4227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binary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TRUE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check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and </a:t>
            </a:r>
            <a:r>
              <a:rPr lang="de-DE" i="1" dirty="0"/>
              <a:t>check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/>
              <a:t>Per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CRAN-</a:t>
            </a:r>
            <a:r>
              <a:rPr lang="de-DE" dirty="0" err="1"/>
              <a:t>feasibility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i="1" dirty="0" err="1"/>
              <a:t>install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9917F-6648-4DDD-9B73-C38DECF04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EE1E1-9120-40EA-B87D-526EC2B23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4166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2AC67-B15B-47A5-A19F-357CA6B7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Rbuildignore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5A4D61-9FE0-4B23-B811-6AAA99E8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additional </a:t>
            </a:r>
            <a:r>
              <a:rPr lang="de-DE" dirty="0" err="1"/>
              <a:t>notes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Opt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-out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</a:t>
            </a:r>
            <a:r>
              <a:rPr lang="de-DE" dirty="0"/>
              <a:t>: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/>
              <a:t> will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56449-2880-4BE0-8547-65C01BD396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4A0BE1-676B-4B47-B3D8-81D0450AE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81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53A4A6-3A47-4AE4-83B8-323D17B5A25C}"/>
              </a:ext>
            </a:extLst>
          </p:cNvPr>
          <p:cNvSpPr txBox="1">
            <a:spLocks/>
          </p:cNvSpPr>
          <p:nvPr/>
        </p:nvSpPr>
        <p:spPr bwMode="auto">
          <a:xfrm>
            <a:off x="3525881" y="3328262"/>
            <a:ext cx="1825538" cy="1254851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^.*\.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Rproj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^\.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Rproj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user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README\.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Rmd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01140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EEE71B8-BB7C-4795-BFC0-051951D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Clean-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6AE06-6A83-4B83-9648-CBA48064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/>
              <a:t>?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An easy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subdirectories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use_build_ignore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c("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"))</a:t>
            </a:r>
          </a:p>
          <a:p>
            <a:pPr lvl="2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endParaRPr lang="de-DE" dirty="0"/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Note (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Linux </a:t>
            </a:r>
            <a:r>
              <a:rPr lang="de-DE" dirty="0" err="1">
                <a:solidFill>
                  <a:srgbClr val="C00000"/>
                </a:solidFill>
              </a:rPr>
              <a:t>users</a:t>
            </a:r>
            <a:r>
              <a:rPr lang="de-DE" dirty="0">
                <a:solidFill>
                  <a:srgbClr val="C00000"/>
                </a:solidFill>
              </a:rPr>
              <a:t>):</a:t>
            </a:r>
            <a:r>
              <a:rPr lang="de-DE" dirty="0"/>
              <a:t> </a:t>
            </a:r>
            <a:r>
              <a:rPr lang="de-DE" i="1" dirty="0"/>
              <a:t>Do not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period</a:t>
            </a:r>
            <a:r>
              <a:rPr lang="de-DE" dirty="0"/>
              <a:t> and a </a:t>
            </a:r>
            <a:r>
              <a:rPr lang="de-DE" dirty="0" err="1"/>
              <a:t>slash</a:t>
            </a:r>
            <a:r>
              <a:rPr lang="de-DE" dirty="0"/>
              <a:t> </a:t>
            </a:r>
            <a:r>
              <a:rPr lang="de-DE" i="1" dirty="0"/>
              <a:t>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. The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literally</a:t>
            </a:r>
            <a:r>
              <a:rPr lang="de-DE" dirty="0"/>
              <a:t>!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Note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Windows </a:t>
            </a:r>
            <a:r>
              <a:rPr lang="de-DE" dirty="0" err="1">
                <a:solidFill>
                  <a:srgbClr val="C00000"/>
                </a:solidFill>
              </a:rPr>
              <a:t>users</a:t>
            </a:r>
            <a:r>
              <a:rPr lang="de-DE" dirty="0">
                <a:solidFill>
                  <a:srgbClr val="C00000"/>
                </a:solidFill>
              </a:rPr>
              <a:t>:</a:t>
            </a:r>
            <a:r>
              <a:rPr lang="de-DE" dirty="0"/>
              <a:t> </a:t>
            </a:r>
            <a:r>
              <a:rPr lang="de-DE" i="1" dirty="0"/>
              <a:t>Do not </a:t>
            </a:r>
            <a:r>
              <a:rPr lang="de-DE" dirty="0" err="1"/>
              <a:t>use</a:t>
            </a:r>
            <a:r>
              <a:rPr lang="de-DE" dirty="0"/>
              <a:t> back-</a:t>
            </a:r>
            <a:r>
              <a:rPr lang="de-DE" dirty="0" err="1"/>
              <a:t>slashes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in a </a:t>
            </a:r>
            <a:r>
              <a:rPr lang="de-DE" dirty="0" err="1"/>
              <a:t>subdirectory</a:t>
            </a:r>
            <a:r>
              <a:rPr lang="de-DE" dirty="0"/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AEB5E2-44BD-453E-83E6-73EBB0CEF7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30049B-7A84-4CA6-AA8F-7A37AFCED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82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31062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Generate an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like „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random_file.txt</a:t>
            </a:r>
            <a:r>
              <a:rPr lang="de-DE" dirty="0"/>
              <a:t>“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directory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use_build_ignore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and check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83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6014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18DCBF8-7EA0-49A6-AE71-7978391C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Workflow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357326A-8B8C-4EBA-BCA9-956B72D56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AAD2C-B490-4786-A288-5C776D5DD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4678C-9F49-405B-AC48-3812E0DCE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6238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R </a:t>
            </a:r>
            <a:r>
              <a:rPr lang="de-DE" dirty="0" err="1"/>
              <a:t>file</a:t>
            </a:r>
            <a:r>
              <a:rPr lang="de-DE" dirty="0"/>
              <a:t> (e.g.,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R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Load </a:t>
            </a:r>
            <a:r>
              <a:rPr lang="de-DE" dirty="0" err="1"/>
              <a:t>the</a:t>
            </a:r>
            <a:r>
              <a:rPr lang="de-DE" dirty="0"/>
              <a:t> source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(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85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7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5E740-A5CA-4E37-BD71-49E0F3F3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Loading</a:t>
            </a:r>
            <a:r>
              <a:rPr lang="de-DE" dirty="0"/>
              <a:t> a source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865D0-3F91-4FF6-974B-1DE73590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it.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and 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etc.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You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can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have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the</a:t>
            </a:r>
            <a:r>
              <a:rPr lang="de-DE" dirty="0">
                <a:ea typeface="Inconsolata" panose="00000509000000000000" pitchFamily="49" charset="0"/>
              </a:rPr>
              <a:t> same </a:t>
            </a:r>
            <a:r>
              <a:rPr lang="de-DE" dirty="0" err="1">
                <a:ea typeface="Inconsolata" panose="00000509000000000000" pitchFamily="49" charset="0"/>
              </a:rPr>
              <a:t>effect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clicking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>
                <a:ea typeface="Inconsolata" panose="00000509000000000000" pitchFamily="49" charset="0"/>
              </a:rPr>
              <a:t>„</a:t>
            </a:r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 &gt; Load All</a:t>
            </a:r>
            <a:r>
              <a:rPr lang="de-DE" dirty="0">
                <a:ea typeface="Inconsolata" panose="00000509000000000000" pitchFamily="49" charset="0"/>
              </a:rPr>
              <a:t>“</a:t>
            </a:r>
          </a:p>
          <a:p>
            <a:pPr marL="68400" indent="0">
              <a:buNone/>
            </a:pPr>
            <a:r>
              <a:rPr lang="de-DE" dirty="0">
                <a:ea typeface="Inconsolata" panose="00000509000000000000" pitchFamily="49" charset="0"/>
              </a:rPr>
              <a:t>…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pressing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Cmd+Shift+L</a:t>
            </a:r>
            <a:endParaRPr lang="de-DE" dirty="0">
              <a:latin typeface="Consolas" panose="020B0609020204030204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1C1DAA-D00A-4EFB-BB71-C28B03CC67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EE08C7-861E-4669-A242-20220D923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3382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Empty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environment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/s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Is</a:t>
            </a:r>
            <a:r>
              <a:rPr lang="de-DE" dirty="0"/>
              <a:t>/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/s in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environment</a:t>
            </a:r>
            <a:r>
              <a:rPr lang="de-DE" dirty="0"/>
              <a:t>?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87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3836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8646C35-9082-4B0D-AC0B-9E4F092C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E1779F-4BEB-453B-8070-CC621EF06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806B50-43FC-4273-9B04-9F25487B7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9559E1-B11F-43DA-B61D-57999F72D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604455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FCDDD-DF4D-4953-A6CB-9A111EF7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ABE9D2D7-FF90-47E2-89F1-620F9FE25C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401982"/>
              </p:ext>
            </p:extLst>
          </p:nvPr>
        </p:nvGraphicFramePr>
        <p:xfrm>
          <a:off x="323850" y="1546225"/>
          <a:ext cx="8229600" cy="30417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258676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76811248"/>
                    </a:ext>
                  </a:extLst>
                </a:gridCol>
              </a:tblGrid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comand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6355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Check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name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availability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available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available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name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)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5620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skeleton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usethis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create_package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(path)</a:t>
                      </a:r>
                      <a:endParaRPr lang="de-DE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3996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Load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everything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from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your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load_all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414588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documentation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via 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roxygen2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document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  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 ?/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help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())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91286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Exclusion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bundled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usethis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use_build_ignore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(files)</a:t>
                      </a:r>
                      <a:endParaRPr lang="de-DE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97303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(CRAN)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feasibility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::check()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0284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final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bundled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CRAN)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572134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Install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install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05617128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7A60F-6C36-49F0-B8E9-0C43A2AC4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602F6-9E8B-45F4-B8A7-ED23349AE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43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924DA61-CB05-44E3-ABE7-880E8085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AD1638-672E-41D4-9207-9040D1C8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MikTeX</a:t>
            </a:r>
            <a:r>
              <a:rPr lang="de-DE" dirty="0"/>
              <a:t> (</a:t>
            </a:r>
            <a:r>
              <a:rPr lang="de-DE" dirty="0" err="1"/>
              <a:t>LaTeX</a:t>
            </a:r>
            <a:r>
              <a:rPr lang="de-DE" dirty="0"/>
              <a:t>):</a:t>
            </a:r>
          </a:p>
          <a:p>
            <a:pPr lvl="1"/>
            <a:r>
              <a:rPr lang="de-DE" dirty="0">
                <a:hlinkClick r:id="rId2"/>
              </a:rPr>
              <a:t>https://miktex.org/download</a:t>
            </a:r>
            <a:endParaRPr lang="de-DE" dirty="0"/>
          </a:p>
          <a:p>
            <a:pPr lvl="2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like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programs</a:t>
            </a:r>
            <a:endParaRPr lang="de-DE" dirty="0"/>
          </a:p>
          <a:p>
            <a:pPr lvl="2"/>
            <a:r>
              <a:rPr lang="de-DE" dirty="0"/>
              <a:t>Open </a:t>
            </a:r>
            <a:r>
              <a:rPr lang="de-DE" dirty="0" err="1"/>
              <a:t>MikTeX</a:t>
            </a:r>
            <a:r>
              <a:rPr lang="de-DE" dirty="0"/>
              <a:t> and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https://fonts.google.com/specimen/Inconsolata#standard-styles</a:t>
            </a:r>
            <a:endParaRPr lang="de-DE" dirty="0"/>
          </a:p>
          <a:p>
            <a:pPr lvl="2"/>
            <a:r>
              <a:rPr lang="de-DE" dirty="0"/>
              <a:t>Download and </a:t>
            </a:r>
            <a:r>
              <a:rPr lang="de-DE" dirty="0" err="1"/>
              <a:t>extract</a:t>
            </a:r>
            <a:r>
              <a:rPr lang="de-DE" dirty="0"/>
              <a:t> ZIP </a:t>
            </a:r>
            <a:r>
              <a:rPr lang="de-DE" dirty="0" err="1"/>
              <a:t>content</a:t>
            </a:r>
            <a:endParaRPr lang="de-DE" dirty="0"/>
          </a:p>
          <a:p>
            <a:pPr lvl="2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latin typeface="Consolas" panose="020B0609020204030204" pitchFamily="49" charset="0"/>
              </a:rPr>
              <a:t>Start &gt; Settings &gt; </a:t>
            </a:r>
            <a:r>
              <a:rPr lang="de-DE" dirty="0" err="1">
                <a:latin typeface="Consolas" panose="020B0609020204030204" pitchFamily="49" charset="0"/>
              </a:rPr>
              <a:t>Personalization</a:t>
            </a:r>
            <a:r>
              <a:rPr lang="de-DE" dirty="0">
                <a:latin typeface="Consolas" panose="020B0609020204030204" pitchFamily="49" charset="0"/>
              </a:rPr>
              <a:t> &gt; Fonts</a:t>
            </a:r>
            <a:r>
              <a:rPr lang="de-DE" dirty="0"/>
              <a:t>“ </a:t>
            </a:r>
          </a:p>
          <a:p>
            <a:pPr lvl="2"/>
            <a:r>
              <a:rPr lang="de-DE" dirty="0"/>
              <a:t>Drag and </a:t>
            </a:r>
            <a:r>
              <a:rPr lang="de-DE" dirty="0" err="1"/>
              <a:t>drop</a:t>
            </a:r>
            <a:r>
              <a:rPr lang="de-DE" dirty="0"/>
              <a:t> „</a:t>
            </a:r>
            <a:r>
              <a:rPr lang="de-DE" dirty="0">
                <a:latin typeface="Consolas" panose="020B0609020204030204" pitchFamily="49" charset="0"/>
              </a:rPr>
              <a:t>Inconsolata-VariableFont_wdth,wght.ttf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drag-and-drop</a:t>
            </a:r>
            <a:r>
              <a:rPr lang="de-DE" dirty="0"/>
              <a:t>“ </a:t>
            </a:r>
            <a:r>
              <a:rPr lang="de-DE" dirty="0" err="1"/>
              <a:t>field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117290-896A-411D-9A9C-6B7913932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E7ED78-C847-4F9B-84EB-94E5AE876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06439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4FA211F-17DF-4AA3-9DD4-3C0B3744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possible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AAAE9-B8FC-4FB1-84D6-A7CC8EF2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3AD0B1-17BE-479C-8117-FF025739C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A11817-2507-478C-A148-826CE0519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3944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4FA41-A8BC-435D-BC80-490A9BA4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Tukey‘s</a:t>
            </a:r>
            <a:r>
              <a:rPr lang="de-DE" dirty="0"/>
              <a:t> </a:t>
            </a:r>
            <a:r>
              <a:rPr lang="de-DE" dirty="0" err="1"/>
              <a:t>fence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1AE22B-F826-4A55-8F6C-225D6D718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8400" indent="0">
                  <a:buNone/>
                </a:pPr>
                <a:r>
                  <a:rPr lang="de-DE" dirty="0"/>
                  <a:t>A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detect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and extreme </a:t>
                </a:r>
                <a:r>
                  <a:rPr lang="de-DE" dirty="0" err="1"/>
                  <a:t>observations</a:t>
                </a:r>
                <a:endParaRPr lang="de-DE" dirty="0"/>
              </a:p>
              <a:p>
                <a:endParaRPr lang="de-DE" dirty="0"/>
              </a:p>
              <a:p>
                <a:pPr marL="68400" indent="0">
                  <a:buNone/>
                </a:pPr>
                <a:r>
                  <a:rPr lang="de-DE" dirty="0" err="1"/>
                  <a:t>Formulae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and </a:t>
                </a:r>
                <a:r>
                  <a:rPr lang="de-DE" dirty="0" err="1"/>
                  <a:t>upper</a:t>
                </a:r>
                <a:r>
                  <a:rPr lang="de-DE" dirty="0"/>
                  <a:t> </a:t>
                </a:r>
                <a:r>
                  <a:rPr lang="de-DE" dirty="0" err="1"/>
                  <a:t>bound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Tukey‘s</a:t>
                </a:r>
                <a:r>
                  <a:rPr lang="de-DE" dirty="0"/>
                  <a:t> </a:t>
                </a:r>
                <a:r>
                  <a:rPr lang="de-DE" dirty="0" err="1"/>
                  <a:t>fence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</a:rPr>
                  <a:t>Lower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</a:rPr>
                  <a:t>Upper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2"/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and </a:t>
                </a:r>
                <a:r>
                  <a:rPr lang="de-DE" dirty="0" err="1"/>
                  <a:t>upper</a:t>
                </a:r>
                <a:r>
                  <a:rPr lang="de-DE" dirty="0"/>
                  <a:t> </a:t>
                </a:r>
                <a:r>
                  <a:rPr lang="de-DE" dirty="0" err="1"/>
                  <a:t>quartiles</a:t>
                </a:r>
                <a:r>
                  <a:rPr lang="de-DE" dirty="0"/>
                  <a:t>, </a:t>
                </a:r>
                <a:r>
                  <a:rPr lang="de-DE" dirty="0" err="1"/>
                  <a:t>respectively</a:t>
                </a:r>
                <a:r>
                  <a:rPr lang="de-DE" dirty="0"/>
                  <a:t>,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scaling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typical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) 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extreme </a:t>
                </a:r>
                <a:r>
                  <a:rPr lang="de-DE" dirty="0" err="1"/>
                  <a:t>values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1AE22B-F826-4A55-8F6C-225D6D718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550FC2-8535-432F-AED0-B1031A36E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E6696-AB3D-418B-9D21-C2BACA28E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2208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51B43-B307-4DA6-9423-003D55A7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76934-1604-4FE2-8BFC-BCD8F74C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Tukey‘s</a:t>
            </a:r>
            <a:r>
              <a:rPr lang="de-DE" dirty="0"/>
              <a:t> </a:t>
            </a:r>
            <a:r>
              <a:rPr lang="de-DE" dirty="0" err="1"/>
              <a:t>fence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either</a:t>
            </a:r>
            <a:endParaRPr lang="de-DE" dirty="0"/>
          </a:p>
          <a:p>
            <a:pPr lvl="1"/>
            <a:r>
              <a:rPr lang="de-DE" dirty="0" err="1"/>
              <a:t>Together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do) </a:t>
            </a:r>
            <a:r>
              <a:rPr lang="de-DE" dirty="0" err="1"/>
              <a:t>or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(and I </a:t>
            </a:r>
            <a:r>
              <a:rPr lang="de-DE" dirty="0" err="1"/>
              <a:t>help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Alternative </a:t>
            </a:r>
            <a:r>
              <a:rPr lang="de-DE" dirty="0" err="1"/>
              <a:t>Exercise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7B1E8F-62B5-4C8D-9009-2E200D374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C91DA2-FC7F-492C-8D25-F45057F594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92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950DA48-928B-4DC0-82F2-82358DD871D6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AB6B8BA-96A3-4BD2-806F-7D3B8EEC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059E91-D2DB-4FE5-B1BC-8348F03C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F8813A23-E580-4360-BA4D-60280DCF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1ED06FB-6B8A-4DE1-BF3F-946E130A231A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708363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CC0A-244C-46B1-B7FB-998C5AFB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762"/>
            <a:ext cx="8229600" cy="857250"/>
          </a:xfrm>
        </p:spPr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436279-5D52-46A8-9C9F-6CA67721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latin typeface="Bahnschrift" panose="020B0502040204020203" pitchFamily="34" charset="0"/>
              </a:rPr>
              <a:t>(</a:t>
            </a:r>
            <a:r>
              <a:rPr lang="de-DE" sz="3200" dirty="0" err="1">
                <a:latin typeface="Bahnschrift" panose="020B0502040204020203" pitchFamily="34" charset="0"/>
              </a:rPr>
              <a:t>meta</a:t>
            </a:r>
            <a:r>
              <a:rPr lang="de-DE" sz="3200" dirty="0">
                <a:latin typeface="Bahnschrift" panose="020B0502040204020203" pitchFamily="34" charset="0"/>
              </a:rPr>
              <a:t>)</a:t>
            </a:r>
            <a:r>
              <a:rPr lang="de-DE" sz="3200" dirty="0" err="1">
                <a:latin typeface="Bahnschrift" panose="020B0502040204020203" pitchFamily="34" charset="0"/>
              </a:rPr>
              <a:t>data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 err="1">
                <a:latin typeface="Bahnschrift" panose="020B0502040204020203" pitchFamily="34" charset="0"/>
              </a:rPr>
              <a:t>Git</a:t>
            </a:r>
            <a:r>
              <a:rPr lang="de-DE" sz="3200" dirty="0">
                <a:latin typeface="Bahnschrift" panose="020B0502040204020203" pitchFamily="34" charset="0"/>
              </a:rPr>
              <a:t> and GitHub</a:t>
            </a:r>
          </a:p>
          <a:p>
            <a:r>
              <a:rPr lang="de-DE" sz="3200" dirty="0" err="1">
                <a:latin typeface="Bahnschrift" panose="020B0502040204020203" pitchFamily="34" charset="0"/>
              </a:rPr>
              <a:t>Testing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 err="1">
                <a:latin typeface="Bahnschrift" panose="020B0502040204020203" pitchFamily="34" charset="0"/>
              </a:rPr>
              <a:t>Vignettes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C/C++ </a:t>
            </a:r>
            <a:r>
              <a:rPr lang="de-DE" sz="3200" dirty="0" err="1">
                <a:latin typeface="Bahnschrift" panose="020B0502040204020203" pitchFamily="34" charset="0"/>
              </a:rPr>
              <a:t>integration</a:t>
            </a:r>
            <a:endParaRPr lang="de-DE" sz="3200" dirty="0">
              <a:latin typeface="Bahnschrif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C52444-4337-4E74-8C8B-FF2E11750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D93FC-34FA-4F39-B6E5-34364E554C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6356887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4998</Words>
  <Application>Microsoft Office PowerPoint</Application>
  <PresentationFormat>Bildschirmpräsentation (16:9)</PresentationFormat>
  <Paragraphs>717</Paragraphs>
  <Slides>93</Slides>
  <Notes>14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3" baseType="lpstr">
      <vt:lpstr>Arial</vt:lpstr>
      <vt:lpstr>Courier New</vt:lpstr>
      <vt:lpstr>Inconsolata</vt:lpstr>
      <vt:lpstr>Calibri</vt:lpstr>
      <vt:lpstr>Bahnschrift</vt:lpstr>
      <vt:lpstr>Cambria Math</vt:lpstr>
      <vt:lpstr>Consolas</vt:lpstr>
      <vt:lpstr>Wingdings</vt:lpstr>
      <vt:lpstr>04_psychologie</vt:lpstr>
      <vt:lpstr>Image</vt:lpstr>
      <vt:lpstr>Building R-packages – basics</vt:lpstr>
      <vt:lpstr>Motivation</vt:lpstr>
      <vt:lpstr>Goal</vt:lpstr>
      <vt:lpstr>Reasons</vt:lpstr>
      <vt:lpstr>Setup</vt:lpstr>
      <vt:lpstr>Notes</vt:lpstr>
      <vt:lpstr>Packages needed in R</vt:lpstr>
      <vt:lpstr>Windows Setup</vt:lpstr>
      <vt:lpstr>Programs you need</vt:lpstr>
      <vt:lpstr>Programs you need</vt:lpstr>
      <vt:lpstr>macOS Setup</vt:lpstr>
      <vt:lpstr>Programs you need</vt:lpstr>
      <vt:lpstr>Main Literature</vt:lpstr>
      <vt:lpstr>Most important literature</vt:lpstr>
      <vt:lpstr>Additional literature</vt:lpstr>
      <vt:lpstr>Additional literature</vt:lpstr>
      <vt:lpstr>Structure of R-packages</vt:lpstr>
      <vt:lpstr>Learning objective</vt:lpstr>
      <vt:lpstr>Package – skeleton</vt:lpstr>
      <vt:lpstr>Package – restrictions</vt:lpstr>
      <vt:lpstr>Package name</vt:lpstr>
      <vt:lpstr>Package – make skeleton</vt:lpstr>
      <vt:lpstr>Package – make skeleton</vt:lpstr>
      <vt:lpstr>Short exercise</vt:lpstr>
      <vt:lpstr>Alternatives for building a package skeleton</vt:lpstr>
      <vt:lpstr>The five states of an R-package</vt:lpstr>
      <vt:lpstr>The five states of an R-package</vt:lpstr>
      <vt:lpstr>The five states of an R-package</vt:lpstr>
      <vt:lpstr>The five states of an R-package</vt:lpstr>
      <vt:lpstr>DESCRIPTION File</vt:lpstr>
      <vt:lpstr>Learning objective</vt:lpstr>
      <vt:lpstr>Prototype by WRE manual</vt:lpstr>
      <vt:lpstr>Mandatory fields</vt:lpstr>
      <vt:lpstr>Mandatory fields</vt:lpstr>
      <vt:lpstr>Mandatory fields</vt:lpstr>
      <vt:lpstr>Mandatory fields</vt:lpstr>
      <vt:lpstr>Mandatory fields</vt:lpstr>
      <vt:lpstr>Short exercise</vt:lpstr>
      <vt:lpstr>Optional fields</vt:lpstr>
      <vt:lpstr>Optional fields</vt:lpstr>
      <vt:lpstr>Optional fields</vt:lpstr>
      <vt:lpstr>Optional fields</vt:lpstr>
      <vt:lpstr>NAMESPACE File</vt:lpstr>
      <vt:lpstr>Learning objective</vt:lpstr>
      <vt:lpstr>NAMESPACE elements</vt:lpstr>
      <vt:lpstr>NAMESPACE elements</vt:lpstr>
      <vt:lpstr>The good news</vt:lpstr>
      <vt:lpstr>Help Files / Documentation</vt:lpstr>
      <vt:lpstr>Motivation</vt:lpstr>
      <vt:lpstr>Learning objective</vt:lpstr>
      <vt:lpstr>Documentation with roxygen2</vt:lpstr>
      <vt:lpstr>Prototyp of an R script describing a function</vt:lpstr>
      <vt:lpstr>Tags in roxygen2</vt:lpstr>
      <vt:lpstr>Tags in roxygen2</vt:lpstr>
      <vt:lpstr>Tags in roxygen2</vt:lpstr>
      <vt:lpstr>Workflow</vt:lpstr>
      <vt:lpstr>Short exercise</vt:lpstr>
      <vt:lpstr>Additional useful commands in brief</vt:lpstr>
      <vt:lpstr>Tags in roxygen2</vt:lpstr>
      <vt:lpstr>Tags in roxygen2</vt:lpstr>
      <vt:lpstr>Short exercise</vt:lpstr>
      <vt:lpstr>Data documentation</vt:lpstr>
      <vt:lpstr>Prototype of an R script for data documentation</vt:lpstr>
      <vt:lpstr>Tags in roxygen2</vt:lpstr>
      <vt:lpstr>Tags in roxygen2</vt:lpstr>
      <vt:lpstr>Package-overview documentation</vt:lpstr>
      <vt:lpstr>Prototype of package-overview documentation</vt:lpstr>
      <vt:lpstr>Formatting text</vt:lpstr>
      <vt:lpstr>Short exercise</vt:lpstr>
      <vt:lpstr>Alternative to roxygen2</vt:lpstr>
      <vt:lpstr>Terminal Commands and Alternatives</vt:lpstr>
      <vt:lpstr>Why learning the terminal commands</vt:lpstr>
      <vt:lpstr>Learning objective</vt:lpstr>
      <vt:lpstr>RStudio terminal</vt:lpstr>
      <vt:lpstr>RStudio terminal</vt:lpstr>
      <vt:lpstr>Navigation in the (RStudio) terminal (bash)</vt:lpstr>
      <vt:lpstr>Building and installing the basic package</vt:lpstr>
      <vt:lpstr>CRAN check</vt:lpstr>
      <vt:lpstr>Short exercise</vt:lpstr>
      <vt:lpstr>Build, check, and install using R functions</vt:lpstr>
      <vt:lpstr>.Rbuildignore</vt:lpstr>
      <vt:lpstr>Clean-up for building a bundled package</vt:lpstr>
      <vt:lpstr>Short exercise</vt:lpstr>
      <vt:lpstr>General Workflow</vt:lpstr>
      <vt:lpstr>Workflow</vt:lpstr>
      <vt:lpstr>Loading a source package into memory</vt:lpstr>
      <vt:lpstr>Short exercise</vt:lpstr>
      <vt:lpstr>Summary</vt:lpstr>
      <vt:lpstr>The most important commands</vt:lpstr>
      <vt:lpstr>A possible R-package</vt:lpstr>
      <vt:lpstr>Tukey‘s fence</vt:lpstr>
      <vt:lpstr>Exercise</vt:lpstr>
      <vt:lpstr>Other topics to discuss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2022-07-04T22:05:41Z</dcterms:modified>
</cp:coreProperties>
</file>